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39" r:id="rId2"/>
    <p:sldId id="388" r:id="rId3"/>
    <p:sldId id="389" r:id="rId4"/>
    <p:sldId id="390" r:id="rId5"/>
    <p:sldId id="391" r:id="rId6"/>
    <p:sldId id="392" r:id="rId7"/>
    <p:sldId id="393" r:id="rId8"/>
    <p:sldId id="346" r:id="rId9"/>
    <p:sldId id="348" r:id="rId10"/>
    <p:sldId id="349" r:id="rId11"/>
    <p:sldId id="394" r:id="rId12"/>
    <p:sldId id="395" r:id="rId13"/>
    <p:sldId id="404" r:id="rId14"/>
    <p:sldId id="397" r:id="rId15"/>
    <p:sldId id="398" r:id="rId16"/>
    <p:sldId id="399" r:id="rId17"/>
    <p:sldId id="402" r:id="rId18"/>
    <p:sldId id="403" r:id="rId19"/>
    <p:sldId id="400" r:id="rId20"/>
    <p:sldId id="401" r:id="rId21"/>
    <p:sldId id="343" r:id="rId22"/>
    <p:sldId id="341" r:id="rId23"/>
    <p:sldId id="344" r:id="rId24"/>
  </p:sldIdLst>
  <p:sldSz cx="12192000" cy="6858000"/>
  <p:notesSz cx="6858000" cy="994568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36" autoAdjust="0"/>
    <p:restoredTop sz="96400" autoAdjust="0"/>
  </p:normalViewPr>
  <p:slideViewPr>
    <p:cSldViewPr snapToGrid="0">
      <p:cViewPr varScale="1">
        <p:scale>
          <a:sx n="69" d="100"/>
          <a:sy n="69" d="100"/>
        </p:scale>
        <p:origin x="1140"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99011"/>
          </a:xfrm>
          <a:prstGeom prst="rect">
            <a:avLst/>
          </a:prstGeom>
        </p:spPr>
        <p:txBody>
          <a:bodyPr vert="horz" lIns="96013" tIns="48007" rIns="96013" bIns="48007" rtlCol="0"/>
          <a:lstStyle>
            <a:lvl1pPr algn="l">
              <a:defRPr sz="1300"/>
            </a:lvl1pPr>
          </a:lstStyle>
          <a:p>
            <a:endParaRPr lang="zh-TW" altLang="en-US"/>
          </a:p>
        </p:txBody>
      </p:sp>
      <p:sp>
        <p:nvSpPr>
          <p:cNvPr id="3" name="日期版面配置區 2"/>
          <p:cNvSpPr>
            <a:spLocks noGrp="1"/>
          </p:cNvSpPr>
          <p:nvPr>
            <p:ph type="dt" idx="1"/>
          </p:nvPr>
        </p:nvSpPr>
        <p:spPr>
          <a:xfrm>
            <a:off x="3884613" y="0"/>
            <a:ext cx="2971800" cy="499011"/>
          </a:xfrm>
          <a:prstGeom prst="rect">
            <a:avLst/>
          </a:prstGeom>
        </p:spPr>
        <p:txBody>
          <a:bodyPr vert="horz" lIns="96013" tIns="48007" rIns="96013" bIns="48007" rtlCol="0"/>
          <a:lstStyle>
            <a:lvl1pPr algn="r">
              <a:defRPr sz="1300"/>
            </a:lvl1pPr>
          </a:lstStyle>
          <a:p>
            <a:fld id="{CFD8BC11-9B47-4180-8DDF-B2974FF482D4}" type="datetimeFigureOut">
              <a:rPr lang="zh-TW" altLang="en-US" smtClean="0"/>
              <a:t>2022/11/24</a:t>
            </a:fld>
            <a:endParaRPr lang="zh-TW" altLang="en-US"/>
          </a:p>
        </p:txBody>
      </p:sp>
      <p:sp>
        <p:nvSpPr>
          <p:cNvPr id="4" name="投影片圖像版面配置區 3"/>
          <p:cNvSpPr>
            <a:spLocks noGrp="1" noRot="1" noChangeAspect="1"/>
          </p:cNvSpPr>
          <p:nvPr>
            <p:ph type="sldImg" idx="2"/>
          </p:nvPr>
        </p:nvSpPr>
        <p:spPr>
          <a:xfrm>
            <a:off x="446088" y="1243013"/>
            <a:ext cx="5965825" cy="3355975"/>
          </a:xfrm>
          <a:prstGeom prst="rect">
            <a:avLst/>
          </a:prstGeom>
          <a:noFill/>
          <a:ln w="12700">
            <a:solidFill>
              <a:prstClr val="black"/>
            </a:solidFill>
          </a:ln>
        </p:spPr>
        <p:txBody>
          <a:bodyPr vert="horz" lIns="96013" tIns="48007" rIns="96013" bIns="48007" rtlCol="0" anchor="ctr"/>
          <a:lstStyle/>
          <a:p>
            <a:endParaRPr lang="zh-TW" altLang="en-US"/>
          </a:p>
        </p:txBody>
      </p:sp>
      <p:sp>
        <p:nvSpPr>
          <p:cNvPr id="5" name="備忘稿版面配置區 4"/>
          <p:cNvSpPr>
            <a:spLocks noGrp="1"/>
          </p:cNvSpPr>
          <p:nvPr>
            <p:ph type="body" sz="quarter" idx="3"/>
          </p:nvPr>
        </p:nvSpPr>
        <p:spPr>
          <a:xfrm>
            <a:off x="685800" y="4786363"/>
            <a:ext cx="5486400" cy="3916115"/>
          </a:xfrm>
          <a:prstGeom prst="rect">
            <a:avLst/>
          </a:prstGeom>
        </p:spPr>
        <p:txBody>
          <a:bodyPr vert="horz" lIns="96013" tIns="48007" rIns="96013" bIns="48007"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46678"/>
            <a:ext cx="2971800" cy="499010"/>
          </a:xfrm>
          <a:prstGeom prst="rect">
            <a:avLst/>
          </a:prstGeom>
        </p:spPr>
        <p:txBody>
          <a:bodyPr vert="horz" lIns="96013" tIns="48007" rIns="96013" bIns="48007"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884613" y="9446678"/>
            <a:ext cx="2971800" cy="499010"/>
          </a:xfrm>
          <a:prstGeom prst="rect">
            <a:avLst/>
          </a:prstGeom>
        </p:spPr>
        <p:txBody>
          <a:bodyPr vert="horz" lIns="96013" tIns="48007" rIns="96013" bIns="48007" rtlCol="0" anchor="b"/>
          <a:lstStyle>
            <a:lvl1pPr algn="r">
              <a:defRPr sz="1300"/>
            </a:lvl1pPr>
          </a:lstStyle>
          <a:p>
            <a:fld id="{AD2FE7C3-BB0E-495B-BC44-FD91DC165B4A}" type="slidenum">
              <a:rPr lang="zh-TW" altLang="en-US" smtClean="0"/>
              <a:t>‹#›</a:t>
            </a:fld>
            <a:endParaRPr lang="zh-TW" altLang="en-US"/>
          </a:p>
        </p:txBody>
      </p:sp>
    </p:spTree>
    <p:extLst>
      <p:ext uri="{BB962C8B-B14F-4D97-AF65-F5344CB8AC3E}">
        <p14:creationId xmlns:p14="http://schemas.microsoft.com/office/powerpoint/2010/main" val="5226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400" b="0" i="0" kern="1200" dirty="0" smtClean="0">
                <a:solidFill>
                  <a:schemeClr val="tx1"/>
                </a:solidFill>
                <a:effectLst/>
                <a:latin typeface="+mn-lt"/>
                <a:ea typeface="+mn-ea"/>
                <a:cs typeface="+mn-cs"/>
              </a:rPr>
              <a:t>P5000 0.1sec 20A</a:t>
            </a:r>
          </a:p>
          <a:p>
            <a:r>
              <a:rPr lang="zh-TW" altLang="en-US" sz="1400" b="0" i="0" kern="1200" dirty="0" smtClean="0">
                <a:solidFill>
                  <a:schemeClr val="tx1"/>
                </a:solidFill>
                <a:effectLst/>
                <a:latin typeface="+mn-lt"/>
                <a:ea typeface="+mn-ea"/>
                <a:cs typeface="+mn-cs"/>
              </a:rPr>
              <a:t>二氯乙烯</a:t>
            </a:r>
            <a:r>
              <a:rPr lang="en-US" altLang="zh-TW" sz="1400" b="0" i="0" kern="1200" dirty="0" smtClean="0">
                <a:solidFill>
                  <a:schemeClr val="tx1"/>
                </a:solidFill>
                <a:effectLst/>
                <a:latin typeface="+mn-lt"/>
                <a:ea typeface="+mn-ea"/>
                <a:cs typeface="+mn-cs"/>
              </a:rPr>
              <a:t>/DCE/TRANS-LC-C2H2Cl2</a:t>
            </a:r>
          </a:p>
          <a:p>
            <a:r>
              <a:rPr lang="zh-TW" altLang="en-US" sz="1200" b="0" i="0" kern="1200" dirty="0" smtClean="0">
                <a:solidFill>
                  <a:schemeClr val="tx1"/>
                </a:solidFill>
                <a:effectLst/>
                <a:latin typeface="+mn-lt"/>
                <a:ea typeface="+mn-ea"/>
                <a:cs typeface="+mn-cs"/>
              </a:rPr>
              <a:t>乾氧</a:t>
            </a:r>
            <a:r>
              <a:rPr lang="en-US" altLang="zh-TW" sz="1200" b="0" i="0" kern="1200" dirty="0" smtClean="0">
                <a:solidFill>
                  <a:schemeClr val="tx1"/>
                </a:solidFill>
                <a:effectLst/>
                <a:latin typeface="+mn-lt"/>
                <a:ea typeface="+mn-ea"/>
                <a:cs typeface="+mn-cs"/>
              </a:rPr>
              <a:t>: C2H2Cl2+O2→2HC1+2C02. </a:t>
            </a:r>
            <a:r>
              <a:rPr lang="zh-TW" altLang="en-US" sz="1200" b="0" i="0" kern="1200" dirty="0" smtClean="0">
                <a:solidFill>
                  <a:schemeClr val="tx1"/>
                </a:solidFill>
                <a:effectLst/>
                <a:latin typeface="+mn-lt"/>
                <a:ea typeface="+mn-ea"/>
                <a:cs typeface="+mn-cs"/>
              </a:rPr>
              <a:t>對爐</a:t>
            </a:r>
            <a:r>
              <a:rPr lang="zh-CN" altLang="en-US" sz="1200" b="0" i="0" kern="1200" dirty="0" smtClean="0">
                <a:solidFill>
                  <a:schemeClr val="tx1"/>
                </a:solidFill>
                <a:effectLst/>
                <a:latin typeface="+mn-lt"/>
                <a:ea typeface="+mn-ea"/>
                <a:cs typeface="+mn-cs"/>
              </a:rPr>
              <a:t>管</a:t>
            </a:r>
            <a:r>
              <a:rPr lang="zh-TW" altLang="en-US" sz="1200" b="0" i="0" kern="1200" dirty="0" smtClean="0">
                <a:solidFill>
                  <a:schemeClr val="tx1"/>
                </a:solidFill>
                <a:effectLst/>
                <a:latin typeface="+mn-lt"/>
                <a:ea typeface="+mn-ea"/>
                <a:cs typeface="+mn-cs"/>
              </a:rPr>
              <a:t>進</a:t>
            </a:r>
            <a:r>
              <a:rPr lang="zh-CN" altLang="en-US" sz="1200" b="0" i="0" kern="1200" dirty="0" smtClean="0">
                <a:solidFill>
                  <a:schemeClr val="tx1"/>
                </a:solidFill>
                <a:effectLst/>
                <a:latin typeface="+mn-lt"/>
                <a:ea typeface="+mn-ea"/>
                <a:cs typeface="+mn-cs"/>
              </a:rPr>
              <a:t>行</a:t>
            </a:r>
            <a:r>
              <a:rPr lang="en-US" altLang="zh-CN" sz="1200" b="0" i="0" kern="1200" dirty="0" smtClean="0">
                <a:solidFill>
                  <a:schemeClr val="tx1"/>
                </a:solidFill>
                <a:effectLst/>
                <a:latin typeface="+mn-lt"/>
                <a:ea typeface="+mn-ea"/>
                <a:cs typeface="+mn-cs"/>
              </a:rPr>
              <a:t>Trans-LC</a:t>
            </a:r>
            <a:r>
              <a:rPr lang="zh-CN" altLang="en-US" sz="1200" b="0" i="0" kern="1200" dirty="0" smtClean="0">
                <a:solidFill>
                  <a:schemeClr val="tx1"/>
                </a:solidFill>
                <a:effectLst/>
                <a:latin typeface="+mn-lt"/>
                <a:ea typeface="+mn-ea"/>
                <a:cs typeface="+mn-cs"/>
              </a:rPr>
              <a:t> 清洗</a:t>
            </a:r>
            <a:r>
              <a:rPr lang="en-US" altLang="zh-CN"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對</a:t>
            </a:r>
            <a:r>
              <a:rPr lang="en-US" altLang="zh-CN" sz="1200" b="0" i="0" kern="1200" dirty="0" smtClean="0">
                <a:solidFill>
                  <a:schemeClr val="tx1"/>
                </a:solidFill>
                <a:effectLst/>
                <a:latin typeface="+mn-lt"/>
                <a:ea typeface="+mn-ea"/>
                <a:cs typeface="+mn-cs"/>
              </a:rPr>
              <a:t>Na/K</a:t>
            </a:r>
            <a:r>
              <a:rPr lang="zh-CN" altLang="en-US" sz="1200" b="0" i="0" kern="1200" dirty="0" smtClean="0">
                <a:solidFill>
                  <a:schemeClr val="tx1"/>
                </a:solidFill>
                <a:effectLst/>
                <a:latin typeface="+mn-lt"/>
                <a:ea typeface="+mn-ea"/>
                <a:cs typeface="+mn-cs"/>
              </a:rPr>
              <a:t>等碱金属离子和</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有机物能有效排除</a:t>
            </a:r>
            <a:endParaRPr lang="zh-TW" altLang="en-US" sz="1400" dirty="0"/>
          </a:p>
        </p:txBody>
      </p:sp>
      <p:sp>
        <p:nvSpPr>
          <p:cNvPr id="4" name="日期版面配置區 3"/>
          <p:cNvSpPr>
            <a:spLocks noGrp="1"/>
          </p:cNvSpPr>
          <p:nvPr>
            <p:ph type="dt" idx="10"/>
          </p:nvPr>
        </p:nvSpPr>
        <p:spPr/>
        <p:txBody>
          <a:bodyPr/>
          <a:lstStyle/>
          <a:p>
            <a:pPr>
              <a:defRPr/>
            </a:pPr>
            <a:fld id="{0A580A50-9E4C-4C32-9C02-A98F4FEE3655}" type="datetime1">
              <a:rPr lang="zh-TW" altLang="en-US" smtClean="0"/>
              <a:t>2022/11/24</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3</a:t>
            </a:fld>
            <a:endParaRPr lang="zh-TW" altLang="en-US"/>
          </a:p>
        </p:txBody>
      </p:sp>
    </p:spTree>
    <p:extLst>
      <p:ext uri="{BB962C8B-B14F-4D97-AF65-F5344CB8AC3E}">
        <p14:creationId xmlns:p14="http://schemas.microsoft.com/office/powerpoint/2010/main" val="310957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14</a:t>
            </a:fld>
            <a:endParaRPr lang="zh-TW" altLang="en-US"/>
          </a:p>
        </p:txBody>
      </p:sp>
    </p:spTree>
    <p:extLst>
      <p:ext uri="{BB962C8B-B14F-4D97-AF65-F5344CB8AC3E}">
        <p14:creationId xmlns:p14="http://schemas.microsoft.com/office/powerpoint/2010/main" val="209661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https://www.businesstoday.com.tw/article/category/154768/post/201808150048/</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15</a:t>
            </a:fld>
            <a:endParaRPr lang="zh-TW" altLang="en-US"/>
          </a:p>
        </p:txBody>
      </p:sp>
    </p:spTree>
    <p:extLst>
      <p:ext uri="{BB962C8B-B14F-4D97-AF65-F5344CB8AC3E}">
        <p14:creationId xmlns:p14="http://schemas.microsoft.com/office/powerpoint/2010/main" val="268420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ja-JP" sz="1200" b="0" i="0" kern="1200" dirty="0" smtClean="0">
                <a:solidFill>
                  <a:schemeClr val="tx1"/>
                </a:solidFill>
                <a:effectLst/>
                <a:latin typeface="+mn-lt"/>
                <a:ea typeface="+mn-ea"/>
                <a:cs typeface="+mn-cs"/>
              </a:rPr>
              <a:t>ppm</a:t>
            </a:r>
            <a:r>
              <a:rPr lang="ja-JP" altLang="en-US" sz="1200" b="0" i="0" kern="1200" dirty="0" smtClean="0">
                <a:solidFill>
                  <a:schemeClr val="tx1"/>
                </a:solidFill>
                <a:effectLst/>
                <a:latin typeface="+mn-lt"/>
                <a:ea typeface="+mn-ea"/>
                <a:cs typeface="+mn-cs"/>
              </a:rPr>
              <a:t>質量百分率、体積百分率</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volppm</a:t>
            </a:r>
            <a:r>
              <a:rPr lang="en-US" altLang="ja-JP"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16</a:t>
            </a:fld>
            <a:endParaRPr lang="zh-TW" altLang="en-US"/>
          </a:p>
        </p:txBody>
      </p:sp>
    </p:spTree>
    <p:extLst>
      <p:ext uri="{BB962C8B-B14F-4D97-AF65-F5344CB8AC3E}">
        <p14:creationId xmlns:p14="http://schemas.microsoft.com/office/powerpoint/2010/main" val="253110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17</a:t>
            </a:fld>
            <a:endParaRPr lang="zh-TW" altLang="en-US"/>
          </a:p>
        </p:txBody>
      </p:sp>
    </p:spTree>
    <p:extLst>
      <p:ext uri="{BB962C8B-B14F-4D97-AF65-F5344CB8AC3E}">
        <p14:creationId xmlns:p14="http://schemas.microsoft.com/office/powerpoint/2010/main" val="1763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23</a:t>
            </a:fld>
            <a:endParaRPr lang="zh-TW" altLang="en-US"/>
          </a:p>
        </p:txBody>
      </p:sp>
    </p:spTree>
    <p:extLst>
      <p:ext uri="{BB962C8B-B14F-4D97-AF65-F5344CB8AC3E}">
        <p14:creationId xmlns:p14="http://schemas.microsoft.com/office/powerpoint/2010/main" val="120833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b="0" i="0" kern="1200" dirty="0" smtClean="0">
                <a:solidFill>
                  <a:schemeClr val="tx1"/>
                </a:solidFill>
                <a:effectLst/>
                <a:latin typeface="+mn-lt"/>
                <a:ea typeface="+mn-ea"/>
                <a:cs typeface="+mn-cs"/>
              </a:rPr>
              <a:t>二氯乙烯</a:t>
            </a:r>
            <a:r>
              <a:rPr lang="en-US" altLang="zh-TW" sz="1400" b="0" i="0" kern="1200" dirty="0" smtClean="0">
                <a:solidFill>
                  <a:schemeClr val="tx1"/>
                </a:solidFill>
                <a:effectLst/>
                <a:latin typeface="+mn-lt"/>
                <a:ea typeface="+mn-ea"/>
                <a:cs typeface="+mn-cs"/>
              </a:rPr>
              <a:t>/DCE/TRANS-LC-C2H2Cl2</a:t>
            </a:r>
          </a:p>
          <a:p>
            <a:r>
              <a:rPr lang="zh-TW" altLang="en-US" sz="1200" b="0" i="0" kern="1200" dirty="0" smtClean="0">
                <a:solidFill>
                  <a:schemeClr val="tx1"/>
                </a:solidFill>
                <a:effectLst/>
                <a:latin typeface="+mn-lt"/>
                <a:ea typeface="+mn-ea"/>
                <a:cs typeface="+mn-cs"/>
              </a:rPr>
              <a:t>乾氧</a:t>
            </a:r>
            <a:r>
              <a:rPr lang="en-US" altLang="zh-TW" sz="1200" b="0" i="0" kern="1200" dirty="0" smtClean="0">
                <a:solidFill>
                  <a:schemeClr val="tx1"/>
                </a:solidFill>
                <a:effectLst/>
                <a:latin typeface="+mn-lt"/>
                <a:ea typeface="+mn-ea"/>
                <a:cs typeface="+mn-cs"/>
              </a:rPr>
              <a:t>: C2H2Cl2+O2→2HC1+2C02. </a:t>
            </a:r>
            <a:r>
              <a:rPr lang="zh-TW" altLang="en-US" sz="1200" b="0" i="0" kern="1200" dirty="0" smtClean="0">
                <a:solidFill>
                  <a:schemeClr val="tx1"/>
                </a:solidFill>
                <a:effectLst/>
                <a:latin typeface="+mn-lt"/>
                <a:ea typeface="+mn-ea"/>
                <a:cs typeface="+mn-cs"/>
              </a:rPr>
              <a:t>對爐</a:t>
            </a:r>
            <a:r>
              <a:rPr lang="zh-CN" altLang="en-US" sz="1200" b="0" i="0" kern="1200" dirty="0" smtClean="0">
                <a:solidFill>
                  <a:schemeClr val="tx1"/>
                </a:solidFill>
                <a:effectLst/>
                <a:latin typeface="+mn-lt"/>
                <a:ea typeface="+mn-ea"/>
                <a:cs typeface="+mn-cs"/>
              </a:rPr>
              <a:t>管</a:t>
            </a:r>
            <a:r>
              <a:rPr lang="zh-TW" altLang="en-US" sz="1200" b="0" i="0" kern="1200" dirty="0" smtClean="0">
                <a:solidFill>
                  <a:schemeClr val="tx1"/>
                </a:solidFill>
                <a:effectLst/>
                <a:latin typeface="+mn-lt"/>
                <a:ea typeface="+mn-ea"/>
                <a:cs typeface="+mn-cs"/>
              </a:rPr>
              <a:t>進</a:t>
            </a:r>
            <a:r>
              <a:rPr lang="zh-CN" altLang="en-US" sz="1200" b="0" i="0" kern="1200" dirty="0" smtClean="0">
                <a:solidFill>
                  <a:schemeClr val="tx1"/>
                </a:solidFill>
                <a:effectLst/>
                <a:latin typeface="+mn-lt"/>
                <a:ea typeface="+mn-ea"/>
                <a:cs typeface="+mn-cs"/>
              </a:rPr>
              <a:t>行</a:t>
            </a:r>
            <a:r>
              <a:rPr lang="en-US" altLang="zh-CN" sz="1200" b="0" i="0" kern="1200" dirty="0" smtClean="0">
                <a:solidFill>
                  <a:schemeClr val="tx1"/>
                </a:solidFill>
                <a:effectLst/>
                <a:latin typeface="+mn-lt"/>
                <a:ea typeface="+mn-ea"/>
                <a:cs typeface="+mn-cs"/>
              </a:rPr>
              <a:t>Trans-LC</a:t>
            </a:r>
            <a:r>
              <a:rPr lang="zh-CN" altLang="en-US" sz="1200" b="0" i="0" kern="1200" dirty="0" smtClean="0">
                <a:solidFill>
                  <a:schemeClr val="tx1"/>
                </a:solidFill>
                <a:effectLst/>
                <a:latin typeface="+mn-lt"/>
                <a:ea typeface="+mn-ea"/>
                <a:cs typeface="+mn-cs"/>
              </a:rPr>
              <a:t> 清洗</a:t>
            </a:r>
            <a:r>
              <a:rPr lang="en-US" altLang="zh-CN"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對</a:t>
            </a:r>
            <a:r>
              <a:rPr lang="en-US" altLang="zh-CN" sz="1200" b="0" i="0" kern="1200" dirty="0" smtClean="0">
                <a:solidFill>
                  <a:schemeClr val="tx1"/>
                </a:solidFill>
                <a:effectLst/>
                <a:latin typeface="+mn-lt"/>
                <a:ea typeface="+mn-ea"/>
                <a:cs typeface="+mn-cs"/>
              </a:rPr>
              <a:t>Na/K</a:t>
            </a:r>
            <a:r>
              <a:rPr lang="zh-CN" altLang="en-US" sz="1200" b="0" i="0" kern="1200" dirty="0" smtClean="0">
                <a:solidFill>
                  <a:schemeClr val="tx1"/>
                </a:solidFill>
                <a:effectLst/>
                <a:latin typeface="+mn-lt"/>
                <a:ea typeface="+mn-ea"/>
                <a:cs typeface="+mn-cs"/>
              </a:rPr>
              <a:t>等碱金属离子和</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有机物能有效排除</a:t>
            </a:r>
            <a:endParaRPr lang="zh-TW" altLang="en-US" sz="1400" dirty="0"/>
          </a:p>
        </p:txBody>
      </p:sp>
      <p:sp>
        <p:nvSpPr>
          <p:cNvPr id="4" name="日期版面配置區 3"/>
          <p:cNvSpPr>
            <a:spLocks noGrp="1"/>
          </p:cNvSpPr>
          <p:nvPr>
            <p:ph type="dt" idx="10"/>
          </p:nvPr>
        </p:nvSpPr>
        <p:spPr/>
        <p:txBody>
          <a:bodyPr/>
          <a:lstStyle/>
          <a:p>
            <a:pPr>
              <a:defRPr/>
            </a:pPr>
            <a:fld id="{0A580A50-9E4C-4C32-9C02-A98F4FEE3655}" type="datetime1">
              <a:rPr lang="zh-TW" altLang="en-US" smtClean="0"/>
              <a:t>2022/11/24</a:t>
            </a:fld>
            <a:endParaRPr lang="zh-TW" altLang="en-US"/>
          </a:p>
        </p:txBody>
      </p:sp>
      <p:sp>
        <p:nvSpPr>
          <p:cNvPr id="5" name="投影片編號版面配置區 4"/>
          <p:cNvSpPr>
            <a:spLocks noGrp="1"/>
          </p:cNvSpPr>
          <p:nvPr>
            <p:ph type="sldNum" sz="quarter" idx="11"/>
          </p:nvPr>
        </p:nvSpPr>
        <p:spPr/>
        <p:txBody>
          <a:bodyPr/>
          <a:lstStyle/>
          <a:p>
            <a:pPr>
              <a:defRPr/>
            </a:pPr>
            <a:fld id="{70570E2E-D8DC-4561-9036-3ABC8641FAF5}" type="slidenum">
              <a:rPr lang="zh-TW" altLang="en-US" smtClean="0"/>
              <a:pPr>
                <a:defRPr/>
              </a:pPr>
              <a:t>4</a:t>
            </a:fld>
            <a:endParaRPr lang="zh-TW" altLang="en-US"/>
          </a:p>
        </p:txBody>
      </p:sp>
    </p:spTree>
    <p:extLst>
      <p:ext uri="{BB962C8B-B14F-4D97-AF65-F5344CB8AC3E}">
        <p14:creationId xmlns:p14="http://schemas.microsoft.com/office/powerpoint/2010/main" val="233113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6</a:t>
            </a:fld>
            <a:endParaRPr lang="zh-TW" altLang="en-US"/>
          </a:p>
        </p:txBody>
      </p:sp>
    </p:spTree>
    <p:extLst>
      <p:ext uri="{BB962C8B-B14F-4D97-AF65-F5344CB8AC3E}">
        <p14:creationId xmlns:p14="http://schemas.microsoft.com/office/powerpoint/2010/main" val="215192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7</a:t>
            </a:fld>
            <a:endParaRPr lang="zh-TW" altLang="en-US"/>
          </a:p>
        </p:txBody>
      </p:sp>
    </p:spTree>
    <p:extLst>
      <p:ext uri="{BB962C8B-B14F-4D97-AF65-F5344CB8AC3E}">
        <p14:creationId xmlns:p14="http://schemas.microsoft.com/office/powerpoint/2010/main" val="275503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https://zh.wikipedia.org/wiki/%E8%9E%A2%E5%85%89%E7%87%88</a:t>
            </a:r>
          </a:p>
          <a:p>
            <a:r>
              <a:rPr lang="en-US" altLang="zh-TW" dirty="0" smtClean="0"/>
              <a:t>https://www.narlabs.org.tw/xcscience/cont?xsmsid=0I148638629329404252&amp;sid=0J123382852944198982</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8</a:t>
            </a:fld>
            <a:endParaRPr lang="zh-TW" altLang="en-US"/>
          </a:p>
        </p:txBody>
      </p:sp>
    </p:spTree>
    <p:extLst>
      <p:ext uri="{BB962C8B-B14F-4D97-AF65-F5344CB8AC3E}">
        <p14:creationId xmlns:p14="http://schemas.microsoft.com/office/powerpoint/2010/main" val="39652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https://zh.wikipedia.org/wiki/%E8%9E%A2%E5%85%89%E7%87%88</a:t>
            </a:r>
          </a:p>
          <a:p>
            <a:r>
              <a:rPr lang="en-US" altLang="zh-TW" dirty="0" smtClean="0"/>
              <a:t>https://www.narlabs.org.tw/xcscience/cont?xsmsid=0I148638629329404252&amp;sid=0J123382852944198982</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9</a:t>
            </a:fld>
            <a:endParaRPr lang="zh-TW" altLang="en-US"/>
          </a:p>
        </p:txBody>
      </p:sp>
    </p:spTree>
    <p:extLst>
      <p:ext uri="{BB962C8B-B14F-4D97-AF65-F5344CB8AC3E}">
        <p14:creationId xmlns:p14="http://schemas.microsoft.com/office/powerpoint/2010/main" val="70038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https://zh.wikipedia.org/wiki/%E8%9E%A2%E5%85%89%E7%87%88</a:t>
            </a:r>
          </a:p>
          <a:p>
            <a:r>
              <a:rPr lang="en-US" altLang="zh-TW" dirty="0" smtClean="0"/>
              <a:t>https://www.narlabs.org.tw/xcscience/cont?xsmsid=0I148638629329404252&amp;sid=0J123382852944198982</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10</a:t>
            </a:fld>
            <a:endParaRPr lang="zh-TW" altLang="en-US"/>
          </a:p>
        </p:txBody>
      </p:sp>
    </p:spTree>
    <p:extLst>
      <p:ext uri="{BB962C8B-B14F-4D97-AF65-F5344CB8AC3E}">
        <p14:creationId xmlns:p14="http://schemas.microsoft.com/office/powerpoint/2010/main" val="22932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https://zh.wikipedia.org/wiki/%E8%9E%A2%E5%85%89%E7%87%88</a:t>
            </a:r>
          </a:p>
          <a:p>
            <a:r>
              <a:rPr lang="en-US" altLang="zh-TW" dirty="0" smtClean="0"/>
              <a:t>https://www.narlabs.org.tw/xcscience/cont?xsmsid=0I148638629329404252&amp;sid=0J123382852944198982</a:t>
            </a:r>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11</a:t>
            </a:fld>
            <a:endParaRPr lang="zh-TW" altLang="en-US"/>
          </a:p>
        </p:txBody>
      </p:sp>
    </p:spTree>
    <p:extLst>
      <p:ext uri="{BB962C8B-B14F-4D97-AF65-F5344CB8AC3E}">
        <p14:creationId xmlns:p14="http://schemas.microsoft.com/office/powerpoint/2010/main" val="270301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2FE7C3-BB0E-495B-BC44-FD91DC165B4A}" type="slidenum">
              <a:rPr lang="zh-TW" altLang="en-US" smtClean="0"/>
              <a:t>12</a:t>
            </a:fld>
            <a:endParaRPr lang="zh-TW" altLang="en-US"/>
          </a:p>
        </p:txBody>
      </p:sp>
    </p:spTree>
    <p:extLst>
      <p:ext uri="{BB962C8B-B14F-4D97-AF65-F5344CB8AC3E}">
        <p14:creationId xmlns:p14="http://schemas.microsoft.com/office/powerpoint/2010/main" val="4205581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384"/>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914400" y="1988841"/>
            <a:ext cx="10363200" cy="864096"/>
          </a:xfrm>
          <a:prstGeom prst="rect">
            <a:avLst/>
          </a:prstGeom>
        </p:spPr>
        <p:txBody>
          <a:bodyPr anchor="ctr">
            <a:normAutofit/>
          </a:bodyPr>
          <a:lstStyle>
            <a:lvl1pPr>
              <a:defRPr sz="3200" baseline="0">
                <a:solidFill>
                  <a:srgbClr val="C00000"/>
                </a:solidFill>
                <a:latin typeface="Calibri" panose="020F0502020204030204" pitchFamily="34" charset="0"/>
                <a:ea typeface="微軟正黑體" panose="020B0604030504040204" pitchFamily="34" charset="-120"/>
                <a:cs typeface="Arial" pitchFamily="34" charset="0"/>
              </a:defRPr>
            </a:lvl1pPr>
          </a:lstStyle>
          <a:p>
            <a:r>
              <a:rPr lang="en-US" altLang="zh-TW" dirty="0" smtClean="0"/>
              <a:t>Click to edit Master title style</a:t>
            </a:r>
            <a:endParaRPr lang="zh-TW" altLang="en-US" dirty="0"/>
          </a:p>
        </p:txBody>
      </p:sp>
      <p:sp>
        <p:nvSpPr>
          <p:cNvPr id="6"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smtClean="0">
                <a:solidFill>
                  <a:prstClr val="white">
                    <a:lumMod val="65000"/>
                  </a:prstClr>
                </a:solidFill>
              </a:rPr>
              <a:pPr>
                <a:defRPr/>
              </a:pPr>
              <a:t>‹#›</a:t>
            </a:fld>
            <a:endParaRPr lang="zh-TW" altLang="en-US" dirty="0">
              <a:solidFill>
                <a:prstClr val="white">
                  <a:lumMod val="65000"/>
                </a:prstClr>
              </a:solidFill>
            </a:endParaRPr>
          </a:p>
        </p:txBody>
      </p:sp>
      <p:sp>
        <p:nvSpPr>
          <p:cNvPr id="10" name="文字版面配置區 9"/>
          <p:cNvSpPr>
            <a:spLocks noGrp="1"/>
          </p:cNvSpPr>
          <p:nvPr>
            <p:ph type="body" sz="quarter" idx="12" hasCustomPrompt="1"/>
          </p:nvPr>
        </p:nvSpPr>
        <p:spPr>
          <a:xfrm>
            <a:off x="9264352" y="5733504"/>
            <a:ext cx="2304256" cy="431800"/>
          </a:xfrm>
          <a:prstGeom prst="rect">
            <a:avLst/>
          </a:prstGeom>
        </p:spPr>
        <p:txBody>
          <a:bodyPr/>
          <a:lstStyle>
            <a:lvl1pPr marL="0" indent="0" algn="ctr">
              <a:spcBef>
                <a:spcPts val="0"/>
              </a:spcBef>
              <a:buNone/>
              <a:defRPr sz="1600"/>
            </a:lvl1pPr>
          </a:lstStyle>
          <a:p>
            <a:pPr lvl="0"/>
            <a:r>
              <a:rPr lang="zh-TW" altLang="en-US" dirty="0" smtClean="0"/>
              <a:t>單位 </a:t>
            </a:r>
            <a:r>
              <a:rPr lang="en-US" altLang="zh-TW" dirty="0" smtClean="0"/>
              <a:t>&amp;</a:t>
            </a:r>
            <a:r>
              <a:rPr lang="zh-TW" altLang="en-US" dirty="0" smtClean="0"/>
              <a:t> 日期</a:t>
            </a:r>
            <a:endParaRPr lang="zh-TW" altLang="en-US" dirty="0"/>
          </a:p>
        </p:txBody>
      </p:sp>
      <p:sp>
        <p:nvSpPr>
          <p:cNvPr id="12" name="Content Placeholder 2"/>
          <p:cNvSpPr>
            <a:spLocks noGrp="1"/>
          </p:cNvSpPr>
          <p:nvPr>
            <p:ph idx="13" hasCustomPrompt="1"/>
          </p:nvPr>
        </p:nvSpPr>
        <p:spPr>
          <a:xfrm>
            <a:off x="2900064" y="3068960"/>
            <a:ext cx="6460299" cy="1805086"/>
          </a:xfrm>
          <a:prstGeom prst="rect">
            <a:avLst/>
          </a:prstGeom>
        </p:spPr>
        <p:txBody>
          <a:bodyPr/>
          <a:lstStyle>
            <a:lvl1pPr marL="266700" marR="0" indent="-2667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sz="1600" baseline="0">
                <a:latin typeface="Calibri" panose="020F0502020204030204" pitchFamily="34" charset="0"/>
                <a:ea typeface="微軟正黑體" panose="020B0604030504040204" pitchFamily="34" charset="-120"/>
              </a:defRPr>
            </a:lvl1pPr>
            <a:lvl2pPr marL="542925" marR="0" indent="-276225"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sz="1400" baseline="0">
                <a:latin typeface="Calibri" panose="020F0502020204030204" pitchFamily="34" charset="0"/>
                <a:ea typeface="微軟正黑體" panose="020B0604030504040204" pitchFamily="34" charset="-120"/>
              </a:defRPr>
            </a:lvl2pPr>
            <a:lvl3pPr marL="809625"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sz="1400" b="0" baseline="0">
                <a:latin typeface="Calibri" panose="020F0502020204030204" pitchFamily="34" charset="0"/>
                <a:ea typeface="微軟正黑體" panose="020B0604030504040204" pitchFamily="34" charset="-12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 </a:t>
            </a:r>
            <a:endParaRPr lang="zh-TW" altLang="en-US" noProof="0" dirty="0" smtClean="0"/>
          </a:p>
          <a:p>
            <a:pPr lvl="1"/>
            <a:r>
              <a:rPr lang="zh-TW" altLang="en-US" noProof="0" dirty="0" smtClean="0"/>
              <a:t>第二層 </a:t>
            </a:r>
            <a:r>
              <a:rPr lang="en-US" altLang="zh-TW" noProof="0" dirty="0" smtClean="0"/>
              <a:t>Level two</a:t>
            </a:r>
            <a:endParaRPr lang="zh-TW" altLang="en-US" noProof="0" dirty="0" smtClean="0"/>
          </a:p>
          <a:p>
            <a:pPr lvl="2"/>
            <a:r>
              <a:rPr lang="zh-TW" altLang="en-US" noProof="0" dirty="0" smtClean="0"/>
              <a:t>第三層 </a:t>
            </a:r>
            <a:r>
              <a:rPr lang="en-US" altLang="zh-TW" noProof="0" dirty="0" smtClean="0"/>
              <a:t>Level three </a:t>
            </a:r>
            <a:endParaRPr lang="zh-TW" altLang="en-US" noProof="0" dirty="0" smtClean="0"/>
          </a:p>
        </p:txBody>
      </p:sp>
      <p:pic>
        <p:nvPicPr>
          <p:cNvPr id="7" name="Picture 9" descr="joy of innovation-final copy[1].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8084" y="406401"/>
            <a:ext cx="279188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11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125538"/>
            <a:ext cx="10972800" cy="5000096"/>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a:t>
            </a:r>
            <a:endParaRPr lang="zh-TW" altLang="en-US" noProof="0" dirty="0" smtClean="0"/>
          </a:p>
          <a:p>
            <a:pPr lvl="1"/>
            <a:r>
              <a:rPr lang="zh-TW" altLang="en-US" noProof="0" dirty="0" smtClean="0"/>
              <a:t>第二層 </a:t>
            </a:r>
            <a:r>
              <a:rPr lang="en-US" altLang="zh-TW" noProof="0" dirty="0" smtClean="0"/>
              <a:t>Level two</a:t>
            </a:r>
          </a:p>
          <a:p>
            <a:pPr marL="809625" marR="0" lvl="2"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pPr>
            <a:r>
              <a:rPr lang="zh-TW" altLang="en-US" noProof="0" dirty="0" smtClean="0"/>
              <a:t>第三層 </a:t>
            </a:r>
            <a:r>
              <a:rPr lang="en-US" altLang="zh-TW" noProof="0" dirty="0" smtClean="0"/>
              <a:t>Level three</a:t>
            </a:r>
            <a:endParaRPr lang="zh-TW" altLang="en-US" noProof="0" dirty="0" smtClean="0"/>
          </a:p>
        </p:txBody>
      </p:sp>
      <p:sp>
        <p:nvSpPr>
          <p:cNvPr id="4"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smtClean="0">
                <a:solidFill>
                  <a:prstClr val="white">
                    <a:lumMod val="65000"/>
                  </a:prstClr>
                </a:solidFill>
              </a:rPr>
              <a:pPr>
                <a:defRPr/>
              </a:pPr>
              <a:t>‹#›</a:t>
            </a:fld>
            <a:endParaRPr lang="zh-TW" altLang="en-US" dirty="0">
              <a:solidFill>
                <a:prstClr val="white">
                  <a:lumMod val="65000"/>
                </a:prstClr>
              </a:solidFill>
            </a:endParaRPr>
          </a:p>
        </p:txBody>
      </p:sp>
      <p:sp>
        <p:nvSpPr>
          <p:cNvPr id="5"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pic>
        <p:nvPicPr>
          <p:cNvPr id="6" name="Picture 5" descr="joy of innovation-final copy[1].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04334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sp>
        <p:nvSpPr>
          <p:cNvPr id="3" name="Content Placeholder 2"/>
          <p:cNvSpPr>
            <a:spLocks noGrp="1"/>
          </p:cNvSpPr>
          <p:nvPr>
            <p:ph idx="1" hasCustomPrompt="1"/>
          </p:nvPr>
        </p:nvSpPr>
        <p:spPr>
          <a:xfrm>
            <a:off x="609600" y="5589240"/>
            <a:ext cx="10972800" cy="720080"/>
          </a:xfrm>
          <a:prstGeom prst="rect">
            <a:avLst/>
          </a:prstGeom>
        </p:spPr>
        <p:txBody>
          <a:bodyPr/>
          <a:lstStyle>
            <a:lvl1pPr marL="266700" marR="0" indent="-2667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sz="1600" baseline="0">
                <a:latin typeface="Calibri" panose="020F0502020204030204" pitchFamily="34" charset="0"/>
                <a:ea typeface="微軟正黑體" panose="020B0604030504040204" pitchFamily="34" charset="-120"/>
              </a:defRPr>
            </a:lvl1pPr>
            <a:lvl2pPr marL="542925" marR="0" indent="-276225"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sz="1400" baseline="0">
                <a:latin typeface="Calibri" panose="020F0502020204030204" pitchFamily="34" charset="0"/>
                <a:ea typeface="微軟正黑體" panose="020B0604030504040204" pitchFamily="34" charset="-120"/>
              </a:defRPr>
            </a:lvl2pPr>
            <a:lvl3pPr marL="809625"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sz="1400" b="0" baseline="0">
                <a:latin typeface="Calibri" panose="020F0502020204030204" pitchFamily="34" charset="0"/>
                <a:ea typeface="微軟正黑體" panose="020B0604030504040204" pitchFamily="34" charset="-120"/>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zh-TW" altLang="en-US" noProof="0" dirty="0" smtClean="0"/>
              <a:t>第一層 </a:t>
            </a:r>
            <a:r>
              <a:rPr lang="en-US" altLang="zh-TW" noProof="0" dirty="0" smtClean="0"/>
              <a:t>Level one </a:t>
            </a:r>
            <a:endParaRPr lang="zh-TW" altLang="en-US" noProof="0" dirty="0" smtClean="0"/>
          </a:p>
          <a:p>
            <a:pPr lvl="1"/>
            <a:r>
              <a:rPr lang="zh-TW" altLang="en-US" noProof="0" dirty="0" smtClean="0"/>
              <a:t>第二層 </a:t>
            </a:r>
            <a:r>
              <a:rPr lang="en-US" altLang="zh-TW" noProof="0" dirty="0" smtClean="0"/>
              <a:t>Level two</a:t>
            </a:r>
            <a:endParaRPr lang="zh-TW" altLang="en-US" noProof="0" dirty="0" smtClean="0"/>
          </a:p>
          <a:p>
            <a:pPr lvl="2"/>
            <a:r>
              <a:rPr lang="zh-TW" altLang="en-US" noProof="0" dirty="0" smtClean="0"/>
              <a:t>第三層 </a:t>
            </a:r>
            <a:r>
              <a:rPr lang="en-US" altLang="zh-TW" noProof="0" dirty="0" smtClean="0"/>
              <a:t>Level three </a:t>
            </a:r>
            <a:endParaRPr lang="zh-TW" altLang="en-US" noProof="0" dirty="0" smtClean="0"/>
          </a:p>
        </p:txBody>
      </p:sp>
      <p:sp>
        <p:nvSpPr>
          <p:cNvPr id="4" name="Slide Number Placeholder 5"/>
          <p:cNvSpPr>
            <a:spLocks noGrp="1"/>
          </p:cNvSpPr>
          <p:nvPr>
            <p:ph type="sldNum" sz="quarter" idx="10"/>
          </p:nvPr>
        </p:nvSpPr>
        <p:spPr>
          <a:xfrm>
            <a:off x="0" y="6519202"/>
            <a:ext cx="1295467" cy="366183"/>
          </a:xfrm>
        </p:spPr>
        <p:txBody>
          <a:bodyPr/>
          <a:lstStyle>
            <a:lvl1pPr>
              <a:defRPr sz="1200">
                <a:solidFill>
                  <a:schemeClr val="bg1">
                    <a:lumMod val="65000"/>
                  </a:schemeClr>
                </a:solidFill>
                <a:latin typeface="+mn-lt"/>
              </a:defRPr>
            </a:lvl1pPr>
          </a:lstStyle>
          <a:p>
            <a:pPr>
              <a:defRPr/>
            </a:pPr>
            <a:fld id="{459FC9CB-BEB9-4AC7-AA67-25DD87166686}" type="slidenum">
              <a:rPr lang="zh-TW" altLang="en-US" smtClean="0">
                <a:solidFill>
                  <a:prstClr val="white">
                    <a:lumMod val="65000"/>
                  </a:prstClr>
                </a:solidFill>
              </a:rPr>
              <a:pPr>
                <a:defRPr/>
              </a:pPr>
              <a:t>‹#›</a:t>
            </a:fld>
            <a:endParaRPr lang="zh-TW" altLang="en-US" dirty="0">
              <a:solidFill>
                <a:prstClr val="white">
                  <a:lumMod val="65000"/>
                </a:prstClr>
              </a:solidFill>
            </a:endParaRPr>
          </a:p>
        </p:txBody>
      </p:sp>
      <p:pic>
        <p:nvPicPr>
          <p:cNvPr id="5" name="Picture 5" descr="joy of innovation-final copy[1].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3334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10582" y="6519202"/>
            <a:ext cx="1306049" cy="366183"/>
          </a:xfrm>
        </p:spPr>
        <p:txBody>
          <a:bodyPr/>
          <a:lstStyle>
            <a:lvl1pPr>
              <a:defRPr/>
            </a:lvl1pPr>
          </a:lstStyle>
          <a:p>
            <a:pPr>
              <a:defRPr/>
            </a:pPr>
            <a:fld id="{6FF09819-A845-4EC2-8CF9-C1E34A8ED756}" type="slidenum">
              <a:rPr lang="zh-TW" altLang="en-US" smtClean="0">
                <a:solidFill>
                  <a:prstClr val="white">
                    <a:lumMod val="50000"/>
                  </a:prstClr>
                </a:solidFill>
              </a:rPr>
              <a:pPr>
                <a:defRPr/>
              </a:pPr>
              <a:t>‹#›</a:t>
            </a:fld>
            <a:endParaRPr lang="zh-TW" altLang="en-US" dirty="0">
              <a:solidFill>
                <a:prstClr val="white">
                  <a:lumMod val="50000"/>
                </a:prstClr>
              </a:solidFill>
            </a:endParaRPr>
          </a:p>
        </p:txBody>
      </p:sp>
      <p:sp>
        <p:nvSpPr>
          <p:cNvPr id="4" name="Title 1"/>
          <p:cNvSpPr>
            <a:spLocks noGrp="1"/>
          </p:cNvSpPr>
          <p:nvPr>
            <p:ph type="title"/>
          </p:nvPr>
        </p:nvSpPr>
        <p:spPr>
          <a:xfrm>
            <a:off x="609600" y="404664"/>
            <a:ext cx="10972800" cy="504056"/>
          </a:xfrm>
          <a:prstGeom prst="rect">
            <a:avLst/>
          </a:prstGeom>
        </p:spPr>
        <p:txBody>
          <a:bodyPr/>
          <a:lstStyle>
            <a:lvl1pPr>
              <a:defRPr sz="2800" baseline="0">
                <a:latin typeface="Calibri" panose="020F0502020204030204" pitchFamily="34" charset="0"/>
                <a:ea typeface="微軟正黑體" panose="020B0604030504040204" pitchFamily="34" charset="-120"/>
              </a:defRPr>
            </a:lvl1pPr>
          </a:lstStyle>
          <a:p>
            <a:r>
              <a:rPr lang="en-US" altLang="zh-TW" dirty="0" smtClean="0"/>
              <a:t>Click to edit Master title style</a:t>
            </a:r>
            <a:endParaRPr lang="zh-TW" altLang="en-US" dirty="0"/>
          </a:p>
        </p:txBody>
      </p:sp>
      <p:pic>
        <p:nvPicPr>
          <p:cNvPr id="5" name="Picture 5" descr="joy of innovation-final copy[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28767" y="6308726"/>
            <a:ext cx="19240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637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2620" y="1"/>
            <a:ext cx="12192000" cy="68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0" y="6510007"/>
            <a:ext cx="1199456" cy="366183"/>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bg1">
                    <a:lumMod val="50000"/>
                  </a:schemeClr>
                </a:solidFill>
                <a:latin typeface="+mn-lt"/>
                <a:ea typeface="+mn-ea"/>
              </a:defRPr>
            </a:lvl1pPr>
          </a:lstStyle>
          <a:p>
            <a:pPr>
              <a:defRPr/>
            </a:pPr>
            <a:fld id="{783C173E-1730-4542-968C-CED62323C27C}" type="slidenum">
              <a:rPr lang="zh-TW" altLang="en-US" smtClean="0">
                <a:solidFill>
                  <a:prstClr val="white">
                    <a:lumMod val="50000"/>
                  </a:prstClr>
                </a:solidFill>
              </a:rPr>
              <a:pPr>
                <a:defRPr/>
              </a:pPr>
              <a:t>‹#›</a:t>
            </a:fld>
            <a:endParaRPr lang="zh-TW" altLang="en-US" dirty="0">
              <a:solidFill>
                <a:prstClr val="white">
                  <a:lumMod val="50000"/>
                </a:prstClr>
              </a:solidFill>
            </a:endParaRPr>
          </a:p>
        </p:txBody>
      </p:sp>
    </p:spTree>
    <p:extLst>
      <p:ext uri="{BB962C8B-B14F-4D97-AF65-F5344CB8AC3E}">
        <p14:creationId xmlns:p14="http://schemas.microsoft.com/office/powerpoint/2010/main" val="290356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kern="1200">
          <a:solidFill>
            <a:srgbClr val="D00600"/>
          </a:solidFill>
          <a:latin typeface="+mj-lt"/>
          <a:ea typeface="+mj-ea"/>
          <a:cs typeface="+mj-cs"/>
        </a:defRPr>
      </a:lvl1pPr>
      <a:lvl2pPr algn="ctr" rtl="0" eaLnBrk="0" fontAlgn="base" hangingPunct="0">
        <a:spcBef>
          <a:spcPct val="0"/>
        </a:spcBef>
        <a:spcAft>
          <a:spcPct val="0"/>
        </a:spcAft>
        <a:defRPr sz="3200" b="1">
          <a:solidFill>
            <a:srgbClr val="D00600"/>
          </a:solidFill>
          <a:latin typeface="Calibri" pitchFamily="34" charset="0"/>
          <a:ea typeface="新細明體" charset="-120"/>
        </a:defRPr>
      </a:lvl2pPr>
      <a:lvl3pPr algn="ctr" rtl="0" eaLnBrk="0" fontAlgn="base" hangingPunct="0">
        <a:spcBef>
          <a:spcPct val="0"/>
        </a:spcBef>
        <a:spcAft>
          <a:spcPct val="0"/>
        </a:spcAft>
        <a:defRPr sz="3200" b="1">
          <a:solidFill>
            <a:srgbClr val="D00600"/>
          </a:solidFill>
          <a:latin typeface="Calibri" pitchFamily="34" charset="0"/>
          <a:ea typeface="新細明體" charset="-120"/>
        </a:defRPr>
      </a:lvl3pPr>
      <a:lvl4pPr algn="ctr" rtl="0" eaLnBrk="0" fontAlgn="base" hangingPunct="0">
        <a:spcBef>
          <a:spcPct val="0"/>
        </a:spcBef>
        <a:spcAft>
          <a:spcPct val="0"/>
        </a:spcAft>
        <a:defRPr sz="3200" b="1">
          <a:solidFill>
            <a:srgbClr val="D00600"/>
          </a:solidFill>
          <a:latin typeface="Calibri" pitchFamily="34" charset="0"/>
          <a:ea typeface="新細明體" charset="-120"/>
        </a:defRPr>
      </a:lvl4pPr>
      <a:lvl5pPr algn="ctr" rtl="0" eaLnBrk="0" fontAlgn="base" hangingPunct="0">
        <a:spcBef>
          <a:spcPct val="0"/>
        </a:spcBef>
        <a:spcAft>
          <a:spcPct val="0"/>
        </a:spcAft>
        <a:defRPr sz="32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p:titleStyle>
    <p:body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itchFamily="2" charset="2"/>
        <a:buChar char="n"/>
        <a:tabLst/>
        <a:defRPr lang="en-US" altLang="zh-TW"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28600" algn="l" defTabSz="914400" rtl="0" eaLnBrk="0" fontAlgn="base" latinLnBrk="0" hangingPunct="0">
        <a:lnSpc>
          <a:spcPct val="100000"/>
        </a:lnSpc>
        <a:spcBef>
          <a:spcPct val="20000"/>
        </a:spcBef>
        <a:spcAft>
          <a:spcPct val="0"/>
        </a:spcAft>
        <a:buClr>
          <a:srgbClr val="3333FF"/>
        </a:buClr>
        <a:buSzTx/>
        <a:buFont typeface="Wingdings"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95350" marR="0" indent="-266700" algn="l" defTabSz="914400" rtl="0" eaLnBrk="0" fontAlgn="base" latinLnBrk="0" hangingPunct="0">
        <a:lnSpc>
          <a:spcPct val="100000"/>
        </a:lnSpc>
        <a:spcBef>
          <a:spcPct val="20000"/>
        </a:spcBef>
        <a:spcAft>
          <a:spcPct val="0"/>
        </a:spcAft>
        <a:buClr>
          <a:srgbClr val="00B050"/>
        </a:buClr>
        <a:buSzTx/>
        <a:buFont typeface="Wingdings" panose="05000000000000000000" pitchFamily="2" charset="2"/>
        <a:buChar char="v"/>
        <a:tabLst/>
        <a:defRPr lang="en-US" altLang="zh-TW"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600200" indent="-228600" algn="l" rtl="0" eaLnBrk="0" fontAlgn="base" hangingPunct="0">
        <a:spcBef>
          <a:spcPct val="20000"/>
        </a:spcBef>
        <a:spcAft>
          <a:spcPct val="0"/>
        </a:spcAft>
        <a:buClr>
          <a:srgbClr val="D00600"/>
        </a:buClr>
        <a:buFont typeface="Arial" charset="0"/>
        <a:buChar char="–"/>
        <a:defRPr sz="2400" kern="1200">
          <a:solidFill>
            <a:schemeClr val="tx1"/>
          </a:solidFill>
          <a:latin typeface="+mn-lt"/>
          <a:ea typeface="+mn-ea"/>
          <a:cs typeface="Arial" pitchFamily="34" charset="0"/>
        </a:defRPr>
      </a:lvl4pPr>
      <a:lvl5pPr marL="2057400" indent="-228600" algn="l" rtl="0" eaLnBrk="0" fontAlgn="base" hangingPunct="0">
        <a:spcBef>
          <a:spcPct val="20000"/>
        </a:spcBef>
        <a:spcAft>
          <a:spcPct val="0"/>
        </a:spcAft>
        <a:buClr>
          <a:srgbClr val="D00600"/>
        </a:buClr>
        <a:buFont typeface="Arial" charset="0"/>
        <a:buChar char="»"/>
        <a:defRPr lang="en-US" altLang="zh-TW" sz="2400" kern="1200" dirty="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narlabs.org.tw/xcscience/cont?xsmsid=0I148638629329404252&amp;sid=0J123382852944198982" TargetMode="External"/><Relationship Id="rId3" Type="http://schemas.openxmlformats.org/officeDocument/2006/relationships/hyperlink" Target="https://zh.wikipedia.org/wiki/%E5%9B%BA%E6%85%8B" TargetMode="External"/><Relationship Id="rId7" Type="http://schemas.openxmlformats.org/officeDocument/2006/relationships/hyperlink" Target="https://zh.wikipedia.org/wiki/%E9%9B%BB%E7%A3%81%E5%A0%B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zh.wikipedia.org/wiki/%E7%89%A9%E8%B3%AA%E7%8B%80%E6%85%8B" TargetMode="External"/><Relationship Id="rId5" Type="http://schemas.openxmlformats.org/officeDocument/2006/relationships/hyperlink" Target="https://zh.wikipedia.org/wiki/%E6%B0%A3%E6%85%8B" TargetMode="External"/><Relationship Id="rId10" Type="http://schemas.openxmlformats.org/officeDocument/2006/relationships/image" Target="../media/image18.png"/><Relationship Id="rId4" Type="http://schemas.openxmlformats.org/officeDocument/2006/relationships/hyperlink" Target="https://zh.wikipedia.org/wiki/%E6%B6%B2%E6%85%8B" TargetMode="Externa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hyperlink" Target="https://www.narlabs.org.tw/xcscience/cont?xsmsid=0I148638629329404252&amp;sid=0J123382852944198982" TargetMode="External"/><Relationship Id="rId3" Type="http://schemas.openxmlformats.org/officeDocument/2006/relationships/hyperlink" Target="https://zh.wikipedia.org/wiki/%E5%9B%BA%E6%85%8B" TargetMode="External"/><Relationship Id="rId7" Type="http://schemas.openxmlformats.org/officeDocument/2006/relationships/hyperlink" Target="https://zh.wikipedia.org/wiki/%E9%9B%BB%E7%A3%81%E5%A0%B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zh.wikipedia.org/wiki/%E7%89%A9%E8%B3%AA%E7%8B%80%E6%85%8B" TargetMode="External"/><Relationship Id="rId5" Type="http://schemas.openxmlformats.org/officeDocument/2006/relationships/hyperlink" Target="https://zh.wikipedia.org/wiki/%E6%B0%A3%E6%85%8B" TargetMode="External"/><Relationship Id="rId10" Type="http://schemas.openxmlformats.org/officeDocument/2006/relationships/image" Target="../media/image18.png"/><Relationship Id="rId4" Type="http://schemas.openxmlformats.org/officeDocument/2006/relationships/hyperlink" Target="https://zh.wikipedia.org/wiki/%E6%B6%B2%E6%85%8B" TargetMode="Externa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zh.m.wikipedia.org/zh-hant/%E7%9C%9F%E7%A9%B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2.xml"/><Relationship Id="rId7" Type="http://schemas.openxmlformats.org/officeDocument/2006/relationships/hyperlink" Target="https://zh.wikipedia.org/wiki/%E6%B7%B7%E5%90%88%E7%89%A9"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https://zh.wikipedia.org/wiki/%E6%B0%A9%E6%B0%94" TargetMode="External"/><Relationship Id="rId11" Type="http://schemas.openxmlformats.org/officeDocument/2006/relationships/image" Target="../media/image23.jpeg"/><Relationship Id="rId5" Type="http://schemas.openxmlformats.org/officeDocument/2006/relationships/hyperlink" Target="https://zh.wikipedia.org/wiki/%E6%B0%A7%E6%B0%94" TargetMode="External"/><Relationship Id="rId10" Type="http://schemas.openxmlformats.org/officeDocument/2006/relationships/image" Target="../media/image22.png"/><Relationship Id="rId4" Type="http://schemas.openxmlformats.org/officeDocument/2006/relationships/hyperlink" Target="https://zh.wikipedia.org/wiki/%E6%B0%AE%E6%B0%94" TargetMode="External"/><Relationship Id="rId9"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rlabs.org.tw/xcscience/cont?xsmsid=0I148638629329404252&amp;sid=0J123382852944198982"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0.pn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4.bin"/><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oleObject" Target="../embeddings/oleObject6.bin"/><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7.bin"/><Relationship Id="rId4" Type="http://schemas.openxmlformats.org/officeDocument/2006/relationships/image" Target="../media/image32.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35.w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zh.wikipedia.org/wiki/%E8%9E%A2%E5%85%89%E7%87%88"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zh.wikipedia.org/wiki/%E9%8E%A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narlabs.org.tw/xcscience/cont?xsmsid=0I148638629329404252&amp;sid=0J123382852944198982" TargetMode="External"/><Relationship Id="rId5" Type="http://schemas.openxmlformats.org/officeDocument/2006/relationships/image" Target="../media/image16.png"/><Relationship Id="rId4" Type="http://schemas.openxmlformats.org/officeDocument/2006/relationships/hyperlink" Target="https://zh.wikipedia.org/wiki/%E9%9B%BB%E5%AD%9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FAB</a:t>
            </a:r>
            <a:r>
              <a:rPr lang="zh-TW" altLang="en-US" dirty="0"/>
              <a:t>附屬設備專業</a:t>
            </a:r>
            <a:r>
              <a:rPr lang="zh-TW" altLang="en-US" dirty="0" smtClean="0"/>
              <a:t>訓練</a:t>
            </a:r>
            <a:r>
              <a:rPr lang="en-US" altLang="zh-TW" dirty="0" smtClean="0"/>
              <a:t/>
            </a:r>
            <a:br>
              <a:rPr lang="en-US" altLang="zh-TW" dirty="0" smtClean="0"/>
            </a:br>
            <a:r>
              <a:rPr lang="en-US" altLang="zh-TW" dirty="0" smtClean="0"/>
              <a:t>RF generator </a:t>
            </a:r>
            <a:r>
              <a:rPr lang="en-US" altLang="zh-TW" dirty="0"/>
              <a:t>&amp; </a:t>
            </a:r>
            <a:r>
              <a:rPr lang="en-US" altLang="zh-TW" dirty="0" smtClean="0"/>
              <a:t>Vacuum pump</a:t>
            </a:r>
            <a:endParaRPr lang="zh-TW" altLang="en-US"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a:t>
            </a:fld>
            <a:endParaRPr lang="zh-TW" altLang="en-US" dirty="0">
              <a:solidFill>
                <a:prstClr val="white">
                  <a:lumMod val="65000"/>
                </a:prstClr>
              </a:solidFill>
            </a:endParaRPr>
          </a:p>
        </p:txBody>
      </p:sp>
      <p:sp>
        <p:nvSpPr>
          <p:cNvPr id="4" name="文字版面配置區 3"/>
          <p:cNvSpPr>
            <a:spLocks noGrp="1"/>
          </p:cNvSpPr>
          <p:nvPr>
            <p:ph type="body" sz="quarter" idx="12"/>
          </p:nvPr>
        </p:nvSpPr>
        <p:spPr/>
        <p:txBody>
          <a:bodyPr/>
          <a:lstStyle/>
          <a:p>
            <a:r>
              <a:rPr lang="en-US" altLang="zh-TW" dirty="0" smtClean="0"/>
              <a:t>S320 </a:t>
            </a:r>
            <a:r>
              <a:rPr lang="zh-TW" altLang="en-US" dirty="0" smtClean="0"/>
              <a:t>鄭書賢</a:t>
            </a:r>
            <a:endParaRPr lang="en-US" altLang="zh-TW" dirty="0" smtClean="0"/>
          </a:p>
          <a:p>
            <a:r>
              <a:rPr lang="en-US" altLang="zh-TW" dirty="0" smtClean="0"/>
              <a:t>2022/11/24</a:t>
            </a:r>
            <a:endParaRPr lang="zh-TW" altLang="en-US" dirty="0"/>
          </a:p>
        </p:txBody>
      </p:sp>
      <p:sp>
        <p:nvSpPr>
          <p:cNvPr id="5" name="內容版面配置區 4"/>
          <p:cNvSpPr>
            <a:spLocks noGrp="1"/>
          </p:cNvSpPr>
          <p:nvPr>
            <p:ph idx="13"/>
          </p:nvPr>
        </p:nvSpPr>
        <p:spPr/>
        <p:txBody>
          <a:bodyPr/>
          <a:lstStyle/>
          <a:p>
            <a:r>
              <a:rPr lang="zh-TW" altLang="en-US" dirty="0" smtClean="0"/>
              <a:t>簡介</a:t>
            </a:r>
            <a:endParaRPr lang="en-US" altLang="zh-TW" dirty="0" smtClean="0"/>
          </a:p>
          <a:p>
            <a:r>
              <a:rPr lang="en-US" altLang="zh-TW" dirty="0" smtClean="0"/>
              <a:t>RF generator		</a:t>
            </a:r>
            <a:r>
              <a:rPr lang="zh-TW" altLang="en-US" dirty="0" smtClean="0"/>
              <a:t>甲元科技</a:t>
            </a:r>
            <a:r>
              <a:rPr lang="en-US" altLang="zh-TW" dirty="0" smtClean="0"/>
              <a:t>/</a:t>
            </a:r>
            <a:r>
              <a:rPr lang="zh-TW" altLang="en-US" dirty="0" smtClean="0"/>
              <a:t> 林威名 董事長</a:t>
            </a:r>
            <a:endParaRPr lang="en-US" altLang="zh-TW" dirty="0" smtClean="0"/>
          </a:p>
          <a:p>
            <a:r>
              <a:rPr lang="en-US" altLang="zh-TW" dirty="0" smtClean="0"/>
              <a:t>Vacuum Pump</a:t>
            </a:r>
          </a:p>
          <a:p>
            <a:pPr lvl="1"/>
            <a:r>
              <a:rPr lang="en-US" altLang="zh-TW" sz="1600" dirty="0" smtClean="0"/>
              <a:t>Dry pump		</a:t>
            </a:r>
            <a:r>
              <a:rPr lang="zh-TW" altLang="en-US" sz="1600" dirty="0"/>
              <a:t>漢鐘真空</a:t>
            </a:r>
            <a:r>
              <a:rPr lang="en-US" altLang="zh-TW" sz="1600" dirty="0" smtClean="0"/>
              <a:t>/ </a:t>
            </a:r>
            <a:r>
              <a:rPr lang="zh-TW" altLang="zh-TW" sz="1600" dirty="0" smtClean="0"/>
              <a:t>張景泰</a:t>
            </a:r>
            <a:r>
              <a:rPr lang="en-US" altLang="zh-TW" sz="1600" dirty="0"/>
              <a:t> </a:t>
            </a:r>
            <a:r>
              <a:rPr lang="en-US" altLang="zh-TW" sz="1600" dirty="0" smtClean="0"/>
              <a:t>Adam </a:t>
            </a:r>
            <a:r>
              <a:rPr lang="zh-TW" altLang="zh-TW" dirty="0" smtClean="0"/>
              <a:t>銷售</a:t>
            </a:r>
            <a:r>
              <a:rPr lang="zh-TW" altLang="zh-TW" dirty="0"/>
              <a:t>工程師</a:t>
            </a:r>
            <a:endParaRPr lang="en-US" altLang="zh-TW" sz="1600" dirty="0"/>
          </a:p>
          <a:p>
            <a:pPr lvl="1"/>
            <a:r>
              <a:rPr lang="en-US" altLang="zh-TW" sz="1600" dirty="0" smtClean="0"/>
              <a:t>Turbo pump		</a:t>
            </a:r>
            <a:r>
              <a:rPr lang="zh-TW" altLang="en-US" sz="1600" dirty="0" smtClean="0"/>
              <a:t>致陽科技</a:t>
            </a:r>
            <a:r>
              <a:rPr lang="en-US" altLang="zh-TW" sz="1600" dirty="0" smtClean="0"/>
              <a:t>/</a:t>
            </a:r>
            <a:r>
              <a:rPr lang="zh-TW" altLang="en-US" sz="1600" dirty="0" smtClean="0"/>
              <a:t> 李淑悅 </a:t>
            </a:r>
            <a:r>
              <a:rPr lang="en-US" altLang="zh-TW" sz="1600" dirty="0" smtClean="0"/>
              <a:t>Kate </a:t>
            </a:r>
            <a:r>
              <a:rPr lang="zh-TW" altLang="en-US" sz="1600" dirty="0" smtClean="0"/>
              <a:t>業務經理</a:t>
            </a:r>
            <a:endParaRPr lang="en-US" altLang="zh-TW" sz="1600" dirty="0" smtClean="0"/>
          </a:p>
          <a:p>
            <a:pPr lvl="1"/>
            <a:r>
              <a:rPr lang="en-US" altLang="zh-TW" sz="1600" dirty="0" err="1" smtClean="0"/>
              <a:t>Cyro</a:t>
            </a:r>
            <a:r>
              <a:rPr lang="en-US" altLang="zh-TW" sz="1600" dirty="0" smtClean="0"/>
              <a:t> pump		Edwards/</a:t>
            </a:r>
            <a:r>
              <a:rPr lang="zh-TW" altLang="en-US" sz="1600" dirty="0" smtClean="0"/>
              <a:t> 文麒勝 客戶服務工程師</a:t>
            </a:r>
            <a:endParaRPr lang="zh-TW" altLang="en-US" sz="1600" dirty="0"/>
          </a:p>
        </p:txBody>
      </p:sp>
    </p:spTree>
    <p:extLst>
      <p:ext uri="{BB962C8B-B14F-4D97-AF65-F5344CB8AC3E}">
        <p14:creationId xmlns:p14="http://schemas.microsoft.com/office/powerpoint/2010/main" val="1891545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什麼是電漿？</a:t>
            </a:r>
          </a:p>
          <a:p>
            <a:pPr marL="0" indent="0">
              <a:buNone/>
            </a:pPr>
            <a:r>
              <a:rPr lang="zh-TW" altLang="en-US" sz="1600" b="0" dirty="0"/>
              <a:t> 電漿（又稱做等離子體），它是在</a:t>
            </a:r>
            <a:r>
              <a:rPr lang="zh-TW" altLang="en-US" sz="1600" b="0" dirty="0">
                <a:hlinkClick r:id="rId3" tooltip="固態"/>
              </a:rPr>
              <a:t>固態</a:t>
            </a:r>
            <a:r>
              <a:rPr lang="zh-TW" altLang="en-US" sz="1600" b="0" dirty="0"/>
              <a:t>、</a:t>
            </a:r>
            <a:r>
              <a:rPr lang="zh-TW" altLang="en-US" sz="1600" b="0" dirty="0">
                <a:hlinkClick r:id="rId4" tooltip="液態"/>
              </a:rPr>
              <a:t>液態</a:t>
            </a:r>
            <a:r>
              <a:rPr lang="zh-TW" altLang="en-US" sz="1600" b="0" dirty="0"/>
              <a:t>和</a:t>
            </a:r>
            <a:r>
              <a:rPr lang="zh-TW" altLang="en-US" sz="1600" b="0" dirty="0">
                <a:hlinkClick r:id="rId5" tooltip="氣態"/>
              </a:rPr>
              <a:t>氣態</a:t>
            </a:r>
            <a:r>
              <a:rPr lang="zh-TW" altLang="en-US" sz="1600" b="0" dirty="0"/>
              <a:t>以外的第四大</a:t>
            </a:r>
            <a:r>
              <a:rPr lang="zh-TW" altLang="en-US" sz="1600" b="0" dirty="0">
                <a:hlinkClick r:id="rId6" tooltip="物質狀態"/>
              </a:rPr>
              <a:t>物質狀態</a:t>
            </a:r>
            <a:r>
              <a:rPr lang="zh-TW" altLang="en-US" sz="1600" b="0" dirty="0"/>
              <a:t>，其特性與前三者完全不相同。氣體在高溫或強</a:t>
            </a:r>
            <a:r>
              <a:rPr lang="zh-TW" altLang="en-US" sz="1600" b="0" dirty="0">
                <a:hlinkClick r:id="rId7" tooltip="電磁場"/>
              </a:rPr>
              <a:t>電磁場</a:t>
            </a:r>
            <a:r>
              <a:rPr lang="zh-TW" altLang="en-US" sz="1600" b="0" dirty="0"/>
              <a:t>下，會變為電漿。電漿為一種帶有等量的正電荷與負電荷的離子化氣體，它是由離子、電子與中性的原子或分子所組成的。電漿被科學家稱為物質的第四狀態，科學家估計宇宙中有近百分之九十九的物質都是以電漿狀態存在。</a:t>
            </a:r>
          </a:p>
          <a:p>
            <a:r>
              <a:rPr lang="zh-TW" altLang="en-US" dirty="0"/>
              <a:t>電漿的產生方式</a:t>
            </a:r>
          </a:p>
          <a:p>
            <a:pPr marL="0" indent="0">
              <a:buNone/>
            </a:pPr>
            <a:r>
              <a:rPr lang="zh-TW" altLang="en-US" sz="1600" b="0" dirty="0"/>
              <a:t>  藉由外加的能量來促使氣體內的電子獲得能量並且加速撞擊不帶電中性原子，由於不帶電中性原子受加速電子的撞擊後會產生離子與另一帶能量的加速電子，這些被釋出的電子，在經由電場加速與其他中性原子</a:t>
            </a:r>
            <a:r>
              <a:rPr lang="zh-TW" altLang="en-US" sz="1600" b="0" dirty="0" smtClean="0"/>
              <a:t>碰撞。</a:t>
            </a:r>
            <a:r>
              <a:rPr lang="zh-TW" altLang="en-US" sz="1600" b="0" dirty="0"/>
              <a:t>如此反覆不斷，進而使氣體產生崩潰效應 </a:t>
            </a:r>
            <a:r>
              <a:rPr lang="en-US" altLang="zh-TW" sz="1600" b="0" dirty="0"/>
              <a:t>(gas breakdown)</a:t>
            </a:r>
            <a:r>
              <a:rPr lang="zh-TW" altLang="en-US" sz="1600" b="0" dirty="0"/>
              <a:t>，形成電漿狀態。</a:t>
            </a:r>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10</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smtClean="0"/>
              <a:t>電漿</a:t>
            </a:r>
            <a:r>
              <a:rPr lang="en-US" altLang="zh-TW" dirty="0" smtClean="0"/>
              <a:t>(Plasma)</a:t>
            </a:r>
            <a:endParaRPr lang="en-US" altLang="zh-TW" dirty="0"/>
          </a:p>
        </p:txBody>
      </p:sp>
      <p:sp>
        <p:nvSpPr>
          <p:cNvPr id="7" name="矩形 6"/>
          <p:cNvSpPr/>
          <p:nvPr/>
        </p:nvSpPr>
        <p:spPr>
          <a:xfrm>
            <a:off x="2566179" y="6240325"/>
            <a:ext cx="7061914" cy="461665"/>
          </a:xfrm>
          <a:prstGeom prst="rect">
            <a:avLst/>
          </a:prstGeom>
        </p:spPr>
        <p:txBody>
          <a:bodyPr wrap="square">
            <a:spAutoFit/>
          </a:bodyPr>
          <a:lstStyle/>
          <a:p>
            <a:r>
              <a:rPr lang="en-US" altLang="zh-TW" sz="1200" dirty="0">
                <a:hlinkClick r:id="rId8"/>
              </a:rPr>
              <a:t>https://</a:t>
            </a:r>
            <a:r>
              <a:rPr lang="en-US" altLang="zh-TW" sz="1200" dirty="0" smtClean="0">
                <a:hlinkClick r:id="rId8"/>
              </a:rPr>
              <a:t>www.narlabs.org.tw/xcscience/cont?xsmsid=0I148638629329404252&amp;sid=0J123382852944198982</a:t>
            </a:r>
            <a:endParaRPr lang="en-US" altLang="zh-TW" sz="1200" dirty="0" smtClean="0"/>
          </a:p>
          <a:p>
            <a:endParaRPr lang="en-US" altLang="zh-TW" sz="1200" dirty="0" smtClean="0"/>
          </a:p>
        </p:txBody>
      </p:sp>
      <p:pic>
        <p:nvPicPr>
          <p:cNvPr id="5" name="圖片 4"/>
          <p:cNvPicPr>
            <a:picLocks noChangeAspect="1"/>
          </p:cNvPicPr>
          <p:nvPr/>
        </p:nvPicPr>
        <p:blipFill>
          <a:blip r:embed="rId9"/>
          <a:stretch>
            <a:fillRect/>
          </a:stretch>
        </p:blipFill>
        <p:spPr>
          <a:xfrm>
            <a:off x="2215246" y="3410023"/>
            <a:ext cx="4451203" cy="2805259"/>
          </a:xfrm>
          <a:prstGeom prst="rect">
            <a:avLst/>
          </a:prstGeom>
        </p:spPr>
      </p:pic>
      <p:pic>
        <p:nvPicPr>
          <p:cNvPr id="8" name="圖片 7"/>
          <p:cNvPicPr>
            <a:picLocks noChangeAspect="1"/>
          </p:cNvPicPr>
          <p:nvPr/>
        </p:nvPicPr>
        <p:blipFill>
          <a:blip r:embed="rId10"/>
          <a:stretch>
            <a:fillRect/>
          </a:stretch>
        </p:blipFill>
        <p:spPr>
          <a:xfrm>
            <a:off x="7192148" y="3436916"/>
            <a:ext cx="2159894" cy="2524213"/>
          </a:xfrm>
          <a:prstGeom prst="rect">
            <a:avLst/>
          </a:prstGeom>
        </p:spPr>
      </p:pic>
    </p:spTree>
    <p:extLst>
      <p:ext uri="{BB962C8B-B14F-4D97-AF65-F5344CB8AC3E}">
        <p14:creationId xmlns:p14="http://schemas.microsoft.com/office/powerpoint/2010/main" val="3694367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什麼是電漿？</a:t>
            </a:r>
          </a:p>
          <a:p>
            <a:pPr marL="0" indent="0">
              <a:buNone/>
            </a:pPr>
            <a:r>
              <a:rPr lang="zh-TW" altLang="en-US" sz="1600" b="0" dirty="0"/>
              <a:t> 電漿（又稱做等離子體），它是在</a:t>
            </a:r>
            <a:r>
              <a:rPr lang="zh-TW" altLang="en-US" sz="1600" b="0" dirty="0">
                <a:hlinkClick r:id="rId3" tooltip="固態"/>
              </a:rPr>
              <a:t>固態</a:t>
            </a:r>
            <a:r>
              <a:rPr lang="zh-TW" altLang="en-US" sz="1600" b="0" dirty="0"/>
              <a:t>、</a:t>
            </a:r>
            <a:r>
              <a:rPr lang="zh-TW" altLang="en-US" sz="1600" b="0" dirty="0">
                <a:hlinkClick r:id="rId4" tooltip="液態"/>
              </a:rPr>
              <a:t>液態</a:t>
            </a:r>
            <a:r>
              <a:rPr lang="zh-TW" altLang="en-US" sz="1600" b="0" dirty="0"/>
              <a:t>和</a:t>
            </a:r>
            <a:r>
              <a:rPr lang="zh-TW" altLang="en-US" sz="1600" b="0" dirty="0">
                <a:hlinkClick r:id="rId5" tooltip="氣態"/>
              </a:rPr>
              <a:t>氣態</a:t>
            </a:r>
            <a:r>
              <a:rPr lang="zh-TW" altLang="en-US" sz="1600" b="0" dirty="0"/>
              <a:t>以外的第四大</a:t>
            </a:r>
            <a:r>
              <a:rPr lang="zh-TW" altLang="en-US" sz="1600" b="0" dirty="0">
                <a:hlinkClick r:id="rId6" tooltip="物質狀態"/>
              </a:rPr>
              <a:t>物質狀態</a:t>
            </a:r>
            <a:r>
              <a:rPr lang="zh-TW" altLang="en-US" sz="1600" b="0" dirty="0"/>
              <a:t>，其特性與前三者完全不相同。氣體在高溫或強</a:t>
            </a:r>
            <a:r>
              <a:rPr lang="zh-TW" altLang="en-US" sz="1600" b="0" dirty="0">
                <a:hlinkClick r:id="rId7" tooltip="電磁場"/>
              </a:rPr>
              <a:t>電磁場</a:t>
            </a:r>
            <a:r>
              <a:rPr lang="zh-TW" altLang="en-US" sz="1600" b="0" dirty="0"/>
              <a:t>下，會變為電漿。電漿為一種帶有等量的正電荷與負電荷的離子化氣體，它是由離子、電子與中性的原子或分子所組成的。電漿被科學家稱為物質的第四狀態，科學家估計宇宙中有近百分之九十九的物質都是以電漿狀態存在。</a:t>
            </a:r>
          </a:p>
          <a:p>
            <a:r>
              <a:rPr lang="zh-TW" altLang="en-US" dirty="0"/>
              <a:t>電漿的產生方式</a:t>
            </a:r>
          </a:p>
          <a:p>
            <a:pPr marL="0" indent="0">
              <a:buNone/>
            </a:pPr>
            <a:r>
              <a:rPr lang="zh-TW" altLang="en-US" sz="1600" b="0" dirty="0"/>
              <a:t>  藉由外加的能量來促使氣體內的電子獲得能量並且加速撞擊不帶電中性原子，由於不帶電中性原子受加速電子的撞擊後會產生離子與另一帶能量的加速電子，這些被釋出的電子，在經由電場加速與其他中性原子</a:t>
            </a:r>
            <a:r>
              <a:rPr lang="zh-TW" altLang="en-US" sz="1600" b="0" dirty="0" smtClean="0"/>
              <a:t>碰撞。</a:t>
            </a:r>
            <a:r>
              <a:rPr lang="zh-TW" altLang="en-US" sz="1600" b="0" dirty="0"/>
              <a:t>如此反覆不斷，進而使氣體產生崩潰效應 </a:t>
            </a:r>
            <a:r>
              <a:rPr lang="en-US" altLang="zh-TW" sz="1600" b="0" dirty="0"/>
              <a:t>(gas breakdown)</a:t>
            </a:r>
            <a:r>
              <a:rPr lang="zh-TW" altLang="en-US" sz="1600" b="0" dirty="0"/>
              <a:t>，形成電漿狀態。</a:t>
            </a:r>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11</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smtClean="0"/>
              <a:t>電漿</a:t>
            </a:r>
            <a:r>
              <a:rPr lang="en-US" altLang="zh-TW" dirty="0" smtClean="0"/>
              <a:t>(Plasma)</a:t>
            </a:r>
            <a:endParaRPr lang="en-US" altLang="zh-TW" dirty="0"/>
          </a:p>
        </p:txBody>
      </p:sp>
      <p:sp>
        <p:nvSpPr>
          <p:cNvPr id="7" name="矩形 6"/>
          <p:cNvSpPr/>
          <p:nvPr/>
        </p:nvSpPr>
        <p:spPr>
          <a:xfrm>
            <a:off x="2566179" y="6240325"/>
            <a:ext cx="7061914" cy="461665"/>
          </a:xfrm>
          <a:prstGeom prst="rect">
            <a:avLst/>
          </a:prstGeom>
        </p:spPr>
        <p:txBody>
          <a:bodyPr wrap="square">
            <a:spAutoFit/>
          </a:bodyPr>
          <a:lstStyle/>
          <a:p>
            <a:r>
              <a:rPr lang="en-US" altLang="zh-TW" sz="1200" dirty="0">
                <a:hlinkClick r:id="rId8"/>
              </a:rPr>
              <a:t>https://</a:t>
            </a:r>
            <a:r>
              <a:rPr lang="en-US" altLang="zh-TW" sz="1200" dirty="0" smtClean="0">
                <a:hlinkClick r:id="rId8"/>
              </a:rPr>
              <a:t>www.narlabs.org.tw/xcscience/cont?xsmsid=0I148638629329404252&amp;sid=0J123382852944198982</a:t>
            </a:r>
            <a:endParaRPr lang="en-US" altLang="zh-TW" sz="1200" dirty="0" smtClean="0"/>
          </a:p>
          <a:p>
            <a:endParaRPr lang="en-US" altLang="zh-TW" sz="1200" dirty="0" smtClean="0"/>
          </a:p>
        </p:txBody>
      </p:sp>
      <p:pic>
        <p:nvPicPr>
          <p:cNvPr id="5" name="圖片 4"/>
          <p:cNvPicPr>
            <a:picLocks noChangeAspect="1"/>
          </p:cNvPicPr>
          <p:nvPr/>
        </p:nvPicPr>
        <p:blipFill>
          <a:blip r:embed="rId9"/>
          <a:stretch>
            <a:fillRect/>
          </a:stretch>
        </p:blipFill>
        <p:spPr>
          <a:xfrm>
            <a:off x="2215246" y="3410023"/>
            <a:ext cx="4451203" cy="2805259"/>
          </a:xfrm>
          <a:prstGeom prst="rect">
            <a:avLst/>
          </a:prstGeom>
        </p:spPr>
      </p:pic>
      <p:pic>
        <p:nvPicPr>
          <p:cNvPr id="8" name="圖片 7"/>
          <p:cNvPicPr>
            <a:picLocks noChangeAspect="1"/>
          </p:cNvPicPr>
          <p:nvPr/>
        </p:nvPicPr>
        <p:blipFill>
          <a:blip r:embed="rId10"/>
          <a:stretch>
            <a:fillRect/>
          </a:stretch>
        </p:blipFill>
        <p:spPr>
          <a:xfrm>
            <a:off x="7192148" y="3436916"/>
            <a:ext cx="2159894" cy="2524213"/>
          </a:xfrm>
          <a:prstGeom prst="rect">
            <a:avLst/>
          </a:prstGeom>
        </p:spPr>
      </p:pic>
    </p:spTree>
    <p:extLst>
      <p:ext uri="{BB962C8B-B14F-4D97-AF65-F5344CB8AC3E}">
        <p14:creationId xmlns:p14="http://schemas.microsoft.com/office/powerpoint/2010/main" val="330193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12</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Vacuum pump</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286231590"/>
              </p:ext>
            </p:extLst>
          </p:nvPr>
        </p:nvGraphicFramePr>
        <p:xfrm>
          <a:off x="819510" y="1963637"/>
          <a:ext cx="11041811" cy="4772440"/>
        </p:xfrm>
        <a:graphic>
          <a:graphicData uri="http://schemas.openxmlformats.org/drawingml/2006/table">
            <a:tbl>
              <a:tblPr/>
              <a:tblGrid>
                <a:gridCol w="443858">
                  <a:extLst>
                    <a:ext uri="{9D8B030D-6E8A-4147-A177-3AD203B41FA5}">
                      <a16:colId xmlns:a16="http://schemas.microsoft.com/office/drawing/2014/main" val="521758897"/>
                    </a:ext>
                  </a:extLst>
                </a:gridCol>
                <a:gridCol w="1071050">
                  <a:extLst>
                    <a:ext uri="{9D8B030D-6E8A-4147-A177-3AD203B41FA5}">
                      <a16:colId xmlns:a16="http://schemas.microsoft.com/office/drawing/2014/main" val="3792362224"/>
                    </a:ext>
                  </a:extLst>
                </a:gridCol>
                <a:gridCol w="1157892">
                  <a:extLst>
                    <a:ext uri="{9D8B030D-6E8A-4147-A177-3AD203B41FA5}">
                      <a16:colId xmlns:a16="http://schemas.microsoft.com/office/drawing/2014/main" val="1552253311"/>
                    </a:ext>
                  </a:extLst>
                </a:gridCol>
                <a:gridCol w="858769">
                  <a:extLst>
                    <a:ext uri="{9D8B030D-6E8A-4147-A177-3AD203B41FA5}">
                      <a16:colId xmlns:a16="http://schemas.microsoft.com/office/drawing/2014/main" val="1914974756"/>
                    </a:ext>
                  </a:extLst>
                </a:gridCol>
                <a:gridCol w="617542">
                  <a:extLst>
                    <a:ext uri="{9D8B030D-6E8A-4147-A177-3AD203B41FA5}">
                      <a16:colId xmlns:a16="http://schemas.microsoft.com/office/drawing/2014/main" val="407574863"/>
                    </a:ext>
                  </a:extLst>
                </a:gridCol>
                <a:gridCol w="1811741">
                  <a:extLst>
                    <a:ext uri="{9D8B030D-6E8A-4147-A177-3AD203B41FA5}">
                      <a16:colId xmlns:a16="http://schemas.microsoft.com/office/drawing/2014/main" val="121491483"/>
                    </a:ext>
                  </a:extLst>
                </a:gridCol>
                <a:gridCol w="3942272">
                  <a:extLst>
                    <a:ext uri="{9D8B030D-6E8A-4147-A177-3AD203B41FA5}">
                      <a16:colId xmlns:a16="http://schemas.microsoft.com/office/drawing/2014/main" val="695195127"/>
                    </a:ext>
                  </a:extLst>
                </a:gridCol>
                <a:gridCol w="1138687">
                  <a:extLst>
                    <a:ext uri="{9D8B030D-6E8A-4147-A177-3AD203B41FA5}">
                      <a16:colId xmlns:a16="http://schemas.microsoft.com/office/drawing/2014/main" val="449199869"/>
                    </a:ext>
                  </a:extLst>
                </a:gridCol>
              </a:tblGrid>
              <a:tr h="145045">
                <a:tc>
                  <a:txBody>
                    <a:bodyPr/>
                    <a:lstStyle/>
                    <a:p>
                      <a:pPr algn="ctr" fontAlgn="b"/>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2">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Pressure</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zh-TW" altLang="en-US"/>
                    </a:p>
                  </a:txBody>
                  <a:tcPr/>
                </a:tc>
                <a:tc gridSpan="3">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Pump</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339416490"/>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Group</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Machine</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廠牌</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Process(Torr)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Clean(Torr)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Dry</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smtClean="0">
                          <a:solidFill>
                            <a:srgbClr val="000000"/>
                          </a:solidFill>
                          <a:effectLst/>
                          <a:latin typeface="新細明體" panose="02020500000000000000" pitchFamily="18" charset="-120"/>
                          <a:ea typeface="新細明體" panose="02020500000000000000" pitchFamily="18" charset="-120"/>
                        </a:rPr>
                        <a:t>Turbo</a:t>
                      </a:r>
                      <a:endParaRPr lang="en-US" sz="105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Cryo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96026377"/>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PECVD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CVD-1,2,4,6,7,11</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1.55</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 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48296144"/>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PECVD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CVD-3,5,9,10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4.5</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 Alcatel 602</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64318243"/>
                  </a:ext>
                </a:extLst>
              </a:tr>
              <a:tr h="290089">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WCVD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dirty="0" smtClean="0">
                          <a:solidFill>
                            <a:srgbClr val="000000"/>
                          </a:solidFill>
                          <a:effectLst/>
                          <a:latin typeface="新細明體" panose="02020500000000000000" pitchFamily="18" charset="-120"/>
                          <a:ea typeface="新細明體" panose="02020500000000000000" pitchFamily="18" charset="-120"/>
                        </a:rPr>
                        <a:t>WCVD-1,2,3,4</a:t>
                      </a:r>
                      <a:endParaRPr lang="en-US" sz="105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0.5</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 QDP 80,</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  IQDP80/QMB1200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27462071"/>
                  </a:ext>
                </a:extLst>
              </a:tr>
              <a:tr h="435134">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M2-1~6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Varian M2000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A2: 6mTorr</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others:2mTorr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QDP40(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6</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Varian V250, Varian V301, PFEIFFER TMH261, SHIMADZU TMP-203LM </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(LL chamber/Deags chamber,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一台三顆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br>
                        <a:rPr lang="en-US" altLang="zh-TW"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Varian V450, Alcatel ATH-1600M  (A2 chamber,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一台一顆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6</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33628642"/>
                  </a:ext>
                </a:extLst>
              </a:tr>
              <a:tr h="290089">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M2-7,10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Varian M2i</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A2: 6mTorr</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others:2mTorr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QDP40(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Varian V250, Varian V301, PFEIFFER TMH261 </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(LL chamber/Deags chamber,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一台三顆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7</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19678056"/>
                  </a:ext>
                </a:extLst>
              </a:tr>
              <a:tr h="396982">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PVD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M2-8,9,11,12,13</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Endura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Flow mode</a:t>
                      </a:r>
                      <a:br>
                        <a:rPr lang="en-US" sz="1050" b="0" i="0" u="none" strike="noStrike">
                          <a:solidFill>
                            <a:srgbClr val="000000"/>
                          </a:solidFill>
                          <a:effectLst/>
                          <a:latin typeface="新細明體" panose="02020500000000000000" pitchFamily="18" charset="-120"/>
                          <a:ea typeface="新細明體" panose="02020500000000000000" pitchFamily="18" charset="-120"/>
                        </a:rPr>
                      </a:br>
                      <a:r>
                        <a:rPr lang="en-US" sz="105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1050" b="0" i="0" u="none" strike="noStrike">
                          <a:solidFill>
                            <a:srgbClr val="000000"/>
                          </a:solidFill>
                          <a:effectLst/>
                          <a:latin typeface="新細明體" panose="02020500000000000000" pitchFamily="18" charset="-120"/>
                          <a:ea typeface="新細明體" panose="02020500000000000000" pitchFamily="18" charset="-120"/>
                        </a:rPr>
                        <a:t>約</a:t>
                      </a:r>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4</a:t>
                      </a:r>
                      <a:r>
                        <a:rPr lang="en-US" sz="1050" b="0" i="0" u="none" strike="noStrike">
                          <a:solidFill>
                            <a:srgbClr val="000000"/>
                          </a:solidFill>
                          <a:effectLst/>
                          <a:latin typeface="新細明體" panose="02020500000000000000" pitchFamily="18" charset="-120"/>
                          <a:ea typeface="新細明體" panose="02020500000000000000" pitchFamily="18" charset="-120"/>
                        </a:rPr>
                        <a:t>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rgbClr val="000000"/>
                          </a:solidFill>
                          <a:effectLst/>
                          <a:latin typeface="新細明體" panose="02020500000000000000" pitchFamily="18" charset="-120"/>
                          <a:ea typeface="新細明體" panose="02020500000000000000" pitchFamily="18" charset="-120"/>
                        </a:rPr>
                        <a:t>Edwards QDP40(CHC)/ </a:t>
                      </a:r>
                      <a:br>
                        <a:rPr lang="en-US" sz="1050" b="0" i="0" u="none" strike="noStrike" dirty="0">
                          <a:solidFill>
                            <a:srgbClr val="000000"/>
                          </a:solidFill>
                          <a:effectLst/>
                          <a:latin typeface="新細明體" panose="02020500000000000000" pitchFamily="18" charset="-120"/>
                          <a:ea typeface="新細明體" panose="02020500000000000000" pitchFamily="18" charset="-120"/>
                        </a:rPr>
                      </a:br>
                      <a:r>
                        <a:rPr lang="en-US" sz="1050" b="0" i="0" u="none" strike="noStrike" dirty="0">
                          <a:solidFill>
                            <a:srgbClr val="000000"/>
                          </a:solidFill>
                          <a:effectLst/>
                          <a:latin typeface="新細明體" panose="02020500000000000000" pitchFamily="18" charset="-120"/>
                          <a:ea typeface="新細明體" panose="02020500000000000000" pitchFamily="18" charset="-120"/>
                        </a:rPr>
                        <a:t>Edwards </a:t>
                      </a:r>
                      <a:r>
                        <a:rPr lang="en-US" sz="1050" b="0" i="0" u="none" strike="noStrike" dirty="0" smtClean="0">
                          <a:solidFill>
                            <a:srgbClr val="000000"/>
                          </a:solidFill>
                          <a:effectLst/>
                          <a:latin typeface="新細明體" panose="02020500000000000000" pitchFamily="18" charset="-120"/>
                          <a:ea typeface="新細明體" panose="02020500000000000000" pitchFamily="18" charset="-120"/>
                        </a:rPr>
                        <a:t>QDP40+QMB250(System</a:t>
                      </a:r>
                      <a:r>
                        <a:rPr lang="en-US" sz="105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 LEYBOLD TMP-361C (CHC)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rgbClr val="000000"/>
                          </a:solidFill>
                          <a:effectLst/>
                          <a:latin typeface="新細明體" panose="02020500000000000000" pitchFamily="18" charset="-120"/>
                          <a:ea typeface="新細明體" panose="02020500000000000000" pitchFamily="18" charset="-120"/>
                        </a:rPr>
                        <a:t>Edwards OB-8F</a:t>
                      </a:r>
                      <a:br>
                        <a:rPr lang="en-US" sz="1050" b="0" i="0" u="none" strike="noStrike" dirty="0">
                          <a:solidFill>
                            <a:srgbClr val="000000"/>
                          </a:solidFill>
                          <a:effectLst/>
                          <a:latin typeface="新細明體" panose="02020500000000000000" pitchFamily="18" charset="-120"/>
                          <a:ea typeface="新細明體" panose="02020500000000000000" pitchFamily="18" charset="-120"/>
                        </a:rPr>
                      </a:br>
                      <a:r>
                        <a:rPr lang="en-US" sz="1050" b="0" i="0" u="none" strike="noStrike" dirty="0">
                          <a:solidFill>
                            <a:srgbClr val="000000"/>
                          </a:solidFill>
                          <a:effectLst/>
                          <a:latin typeface="新細明體" panose="02020500000000000000" pitchFamily="18" charset="-120"/>
                          <a:ea typeface="新細明體" panose="02020500000000000000" pitchFamily="18" charset="-120"/>
                        </a:rPr>
                        <a:t>( </a:t>
                      </a:r>
                      <a:r>
                        <a:rPr lang="zh-TW" altLang="en-US" sz="105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1050" b="0" i="0" u="none" strike="noStrike" dirty="0">
                          <a:solidFill>
                            <a:srgbClr val="000000"/>
                          </a:solidFill>
                          <a:effectLst/>
                          <a:latin typeface="新細明體" panose="02020500000000000000" pitchFamily="18" charset="-120"/>
                          <a:ea typeface="新細明體" panose="02020500000000000000" pitchFamily="18" charset="-120"/>
                        </a:rPr>
                        <a:t>6</a:t>
                      </a:r>
                      <a:r>
                        <a:rPr lang="zh-TW" altLang="en-US" sz="105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105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80278210"/>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BPSG</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BPSG-1~5,7,8</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ASM VMP-100PRO</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0.8</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Alcatel 1202</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4055518"/>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Wsix</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WSIX-1,2</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Centure 5200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0.6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0.5</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DP40+QMB250 / DP40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36583041"/>
                  </a:ext>
                </a:extLst>
              </a:tr>
              <a:tr h="435134">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Imp</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E500-1,2,3,4</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Varian E500PH</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&lt;E-6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QDP80, QDP40+QMB250, QDP40+QMB250F</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STP-1000C,1000,300,1003C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CT-250F,CT-10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65591096"/>
                  </a:ext>
                </a:extLst>
              </a:tr>
              <a:tr h="290089">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Imp</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GSD-1,2,4,5</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Axcelix GSD-100,200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&lt;E-6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 QDP40, QDP80, TAIKO TDN-051</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STP-A2203C, SEKO SEKI H2000C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CT-8,10,OB-8,10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60126203"/>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Imp</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GSD-6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Varian VIISION 200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&lt;E-6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QDP40, EBARA A30W</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 SHIMADZU TMP-2003,1003C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CT250F</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88299139"/>
                  </a:ext>
                </a:extLst>
              </a:tr>
              <a:tr h="145045">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Imp</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altLang="zh-TW" sz="1050" b="0" i="0" u="none" strike="noStrike">
                          <a:solidFill>
                            <a:srgbClr val="000000"/>
                          </a:solidFill>
                          <a:effectLst/>
                          <a:latin typeface="新細明體" panose="02020500000000000000" pitchFamily="18" charset="-120"/>
                          <a:ea typeface="新細明體" panose="02020500000000000000" pitchFamily="18" charset="-120"/>
                        </a:rPr>
                        <a:t>6200-1,2</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Axcelix NV-6200A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&lt;E-6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DP40 , DP40+EH250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STP-A2203C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CT-8</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2390214"/>
                  </a:ext>
                </a:extLst>
              </a:tr>
              <a:tr h="145045">
                <a:tc rowSpan="6">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OE</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OE-1,2,3,6,7</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50~150mtorr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 Edwards IQDP80/QMB500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Leybold Mag 400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99604803"/>
                  </a:ext>
                </a:extLst>
              </a:tr>
              <a:tr h="145045">
                <a:tc vMerge="1">
                  <a:txBody>
                    <a:bodyPr/>
                    <a:lstStyle/>
                    <a:p>
                      <a:endParaRPr lang="zh-TW" altLang="en-US"/>
                    </a:p>
                  </a:txBody>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OE-4,5,8,9,10,11,12</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ASIQ</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130/180 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900mtorr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10621519"/>
                  </a:ext>
                </a:extLst>
              </a:tr>
              <a:tr h="145045">
                <a:tc vMerge="1">
                  <a:txBody>
                    <a:bodyPr/>
                    <a:lstStyle/>
                    <a:p>
                      <a:endParaRPr lang="zh-TW" altLang="en-US"/>
                    </a:p>
                  </a:txBody>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OE-13,14</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LAM 9500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40~130mtorr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BOC-Edwards H1303C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65117362"/>
                  </a:ext>
                </a:extLst>
              </a:tr>
              <a:tr h="145045">
                <a:tc vMerge="1">
                  <a:txBody>
                    <a:bodyPr/>
                    <a:lstStyle/>
                    <a:p>
                      <a:endParaRPr lang="zh-TW" altLang="en-US"/>
                    </a:p>
                  </a:txBody>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OE-15, 16, 17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TEL UNITY-85DD</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38 ~ 60 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IQDP80/QMB500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EBARA ET-600WS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47040416"/>
                  </a:ext>
                </a:extLst>
              </a:tr>
              <a:tr h="145045">
                <a:tc vMerge="1">
                  <a:txBody>
                    <a:bodyPr/>
                    <a:lstStyle/>
                    <a:p>
                      <a:endParaRPr lang="zh-TW" altLang="en-US"/>
                    </a:p>
                  </a:txBody>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OE-18, 20, 21</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LAM 4520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400~2000mtorr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10987905"/>
                  </a:ext>
                </a:extLst>
              </a:tr>
              <a:tr h="145045">
                <a:tc vMerge="1">
                  <a:txBody>
                    <a:bodyPr/>
                    <a:lstStyle/>
                    <a:p>
                      <a:endParaRPr lang="zh-TW" altLang="en-US"/>
                    </a:p>
                  </a:txBody>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OE-19</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050" b="0" i="0" u="none" strike="noStrike">
                          <a:solidFill>
                            <a:srgbClr val="000000"/>
                          </a:solidFill>
                          <a:effectLst/>
                          <a:latin typeface="新細明體" panose="02020500000000000000" pitchFamily="18" charset="-120"/>
                          <a:ea typeface="新細明體" panose="02020500000000000000" pitchFamily="18" charset="-120"/>
                        </a:rPr>
                        <a:t>LAM 4720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180 ~ 600 mtorr</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5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19018775"/>
                  </a:ext>
                </a:extLst>
              </a:tr>
            </a:tbl>
          </a:graphicData>
        </a:graphic>
      </p:graphicFrame>
      <p:sp>
        <p:nvSpPr>
          <p:cNvPr id="9" name="內容版面配置區 1"/>
          <p:cNvSpPr txBox="1">
            <a:spLocks noGrp="1"/>
          </p:cNvSpPr>
          <p:nvPr>
            <p:ph idx="1"/>
          </p:nvPr>
        </p:nvSpPr>
        <p:spPr>
          <a:xfrm>
            <a:off x="609600" y="745980"/>
            <a:ext cx="10972800" cy="1191777"/>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機台參閱</a:t>
            </a:r>
            <a:endParaRPr lang="en-US" altLang="zh-TW" dirty="0" smtClean="0"/>
          </a:p>
          <a:p>
            <a:pPr lvl="1"/>
            <a:r>
              <a:rPr lang="en-US" altLang="zh-TW" dirty="0" smtClean="0"/>
              <a:t>S200: </a:t>
            </a:r>
            <a:r>
              <a:rPr lang="en-US" altLang="zh-TW" dirty="0" err="1" smtClean="0"/>
              <a:t>Wsix</a:t>
            </a:r>
            <a:r>
              <a:rPr lang="en-US" altLang="zh-TW" dirty="0" smtClean="0"/>
              <a:t>, Imp</a:t>
            </a:r>
          </a:p>
          <a:p>
            <a:pPr lvl="1"/>
            <a:r>
              <a:rPr lang="en-US" altLang="zh-TW" dirty="0" smtClean="0"/>
              <a:t>S300: PECVD, WCVD, PVD, BPSG</a:t>
            </a:r>
          </a:p>
          <a:p>
            <a:pPr lvl="1"/>
            <a:r>
              <a:rPr lang="en-US" altLang="zh-TW" dirty="0" smtClean="0"/>
              <a:t>S500: OE</a:t>
            </a:r>
            <a:endParaRPr lang="en-US" altLang="zh-TW" dirty="0"/>
          </a:p>
          <a:p>
            <a:endParaRPr lang="en-US" altLang="zh-TW" dirty="0" smtClean="0"/>
          </a:p>
          <a:p>
            <a:pPr marL="361950" lvl="1" indent="0">
              <a:buFont typeface="Wingdings" panose="05000000000000000000" pitchFamily="2" charset="2"/>
              <a:buNone/>
            </a:pPr>
            <a:endParaRPr lang="zh-TW" altLang="en-US" dirty="0"/>
          </a:p>
        </p:txBody>
      </p:sp>
    </p:spTree>
    <p:extLst>
      <p:ext uri="{BB962C8B-B14F-4D97-AF65-F5344CB8AC3E}">
        <p14:creationId xmlns:p14="http://schemas.microsoft.com/office/powerpoint/2010/main" val="1188253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13</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Vacuum pump</a:t>
            </a:r>
            <a:endParaRPr lang="zh-TW" altLang="en-US" dirty="0"/>
          </a:p>
        </p:txBody>
      </p:sp>
      <p:pic>
        <p:nvPicPr>
          <p:cNvPr id="6" name="內容版面配置區 6"/>
          <p:cNvPicPr>
            <a:picLocks noChangeAspect="1"/>
          </p:cNvPicPr>
          <p:nvPr/>
        </p:nvPicPr>
        <p:blipFill rotWithShape="1">
          <a:blip r:embed="rId2">
            <a:extLst>
              <a:ext uri="{28A0092B-C50C-407E-A947-70E740481C1C}">
                <a14:useLocalDpi xmlns:a14="http://schemas.microsoft.com/office/drawing/2010/main" val="0"/>
              </a:ext>
            </a:extLst>
          </a:blip>
          <a:srcRect l="46664" t="4817" b="43209"/>
          <a:stretch/>
        </p:blipFill>
        <p:spPr>
          <a:xfrm>
            <a:off x="1438420" y="2546686"/>
            <a:ext cx="3333908" cy="3144854"/>
          </a:xfrm>
          <a:prstGeom prst="rect">
            <a:avLst/>
          </a:prstGeom>
        </p:spPr>
      </p:pic>
      <p:pic>
        <p:nvPicPr>
          <p:cNvPr id="7" name="Picture 7" descr="SEIKOSEIKI_stp_A2203C"/>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1819" y="2224507"/>
            <a:ext cx="2648238" cy="3554556"/>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rotWithShape="1">
          <a:blip r:embed="rId4"/>
          <a:srcRect t="6807"/>
          <a:stretch/>
        </p:blipFill>
        <p:spPr>
          <a:xfrm>
            <a:off x="8341413" y="2297238"/>
            <a:ext cx="2393057" cy="3481825"/>
          </a:xfrm>
          <a:prstGeom prst="rect">
            <a:avLst/>
          </a:prstGeom>
        </p:spPr>
      </p:pic>
      <p:sp>
        <p:nvSpPr>
          <p:cNvPr id="9" name="內容版面配置區 1"/>
          <p:cNvSpPr txBox="1">
            <a:spLocks/>
          </p:cNvSpPr>
          <p:nvPr/>
        </p:nvSpPr>
        <p:spPr>
          <a:xfrm>
            <a:off x="1893277" y="1788572"/>
            <a:ext cx="2045677" cy="599934"/>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Dry pump </a:t>
            </a:r>
            <a:endParaRPr lang="en-US" altLang="zh-TW" dirty="0"/>
          </a:p>
        </p:txBody>
      </p:sp>
      <p:sp>
        <p:nvSpPr>
          <p:cNvPr id="10" name="內容版面配置區 1"/>
          <p:cNvSpPr txBox="1">
            <a:spLocks/>
          </p:cNvSpPr>
          <p:nvPr/>
        </p:nvSpPr>
        <p:spPr>
          <a:xfrm>
            <a:off x="5209779" y="1790466"/>
            <a:ext cx="2290060" cy="599934"/>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Turbo pump </a:t>
            </a:r>
            <a:endParaRPr lang="en-US" dirty="0" smtClean="0"/>
          </a:p>
          <a:p>
            <a:pPr lvl="1"/>
            <a:endParaRPr lang="en-US" altLang="zh-TW" dirty="0"/>
          </a:p>
        </p:txBody>
      </p:sp>
      <p:sp>
        <p:nvSpPr>
          <p:cNvPr id="11" name="內容版面配置區 1"/>
          <p:cNvSpPr txBox="1">
            <a:spLocks/>
          </p:cNvSpPr>
          <p:nvPr/>
        </p:nvSpPr>
        <p:spPr>
          <a:xfrm>
            <a:off x="8557434" y="1769634"/>
            <a:ext cx="1984543" cy="599934"/>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smtClean="0"/>
              <a:t>Cryo</a:t>
            </a:r>
            <a:r>
              <a:rPr lang="en-US" altLang="zh-TW" dirty="0" smtClean="0"/>
              <a:t> pump</a:t>
            </a:r>
          </a:p>
          <a:p>
            <a:pPr lvl="1"/>
            <a:endParaRPr lang="en-US" dirty="0" smtClean="0"/>
          </a:p>
          <a:p>
            <a:pPr marL="361950" lvl="1" indent="0">
              <a:buFont typeface="Wingdings" panose="05000000000000000000" pitchFamily="2" charset="2"/>
              <a:buNone/>
            </a:pPr>
            <a:endParaRPr lang="en-US" dirty="0" smtClean="0"/>
          </a:p>
          <a:p>
            <a:pPr lvl="1"/>
            <a:endParaRPr lang="en-US" dirty="0" smtClean="0"/>
          </a:p>
          <a:p>
            <a:pPr lvl="1"/>
            <a:endParaRPr lang="en-US" altLang="zh-TW" dirty="0"/>
          </a:p>
        </p:txBody>
      </p:sp>
    </p:spTree>
    <p:extLst>
      <p:ext uri="{BB962C8B-B14F-4D97-AF65-F5344CB8AC3E}">
        <p14:creationId xmlns:p14="http://schemas.microsoft.com/office/powerpoint/2010/main" val="148024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defRPr/>
            </a:pPr>
            <a:r>
              <a:rPr lang="zh-TW" altLang="en-US" dirty="0" smtClean="0"/>
              <a:t>真空的定義 : 在一個容器空間內的壓力小於大氣壓力就是真空</a:t>
            </a:r>
            <a:endParaRPr lang="en-US" altLang="zh-TW" sz="2800" dirty="0" smtClean="0">
              <a:latin typeface="標楷體" pitchFamily="65" charset="-120"/>
              <a:ea typeface="標楷體" pitchFamily="65" charset="-120"/>
            </a:endParaRPr>
          </a:p>
          <a:p>
            <a:pPr lvl="1">
              <a:defRPr/>
            </a:pPr>
            <a:r>
              <a:rPr lang="zh-TW" altLang="en-US" dirty="0" smtClean="0">
                <a:latin typeface="標楷體" pitchFamily="65" charset="-120"/>
                <a:ea typeface="標楷體" pitchFamily="65" charset="-120"/>
              </a:rPr>
              <a:t>簡單的表示為</a:t>
            </a:r>
            <a:r>
              <a:rPr lang="en-US" altLang="zh-TW" dirty="0" smtClean="0">
                <a:latin typeface="標楷體" pitchFamily="65" charset="-120"/>
                <a:ea typeface="標楷體" pitchFamily="65" charset="-120"/>
              </a:rPr>
              <a:t>:</a:t>
            </a:r>
            <a:r>
              <a:rPr lang="zh-TW" altLang="en-US" u="sng" dirty="0" smtClean="0">
                <a:solidFill>
                  <a:srgbClr val="C00000"/>
                </a:solidFill>
                <a:latin typeface="標楷體" pitchFamily="65" charset="-120"/>
                <a:ea typeface="標楷體" pitchFamily="65" charset="-120"/>
              </a:rPr>
              <a:t>壓力</a:t>
            </a:r>
            <a:r>
              <a:rPr lang="en-US" altLang="zh-TW" u="sng" dirty="0" smtClean="0">
                <a:solidFill>
                  <a:srgbClr val="C00000"/>
                </a:solidFill>
                <a:latin typeface="標楷體" pitchFamily="65" charset="-120"/>
                <a:ea typeface="標楷體" pitchFamily="65" charset="-120"/>
              </a:rPr>
              <a:t>&lt;</a:t>
            </a:r>
            <a:r>
              <a:rPr lang="zh-TW" altLang="en-US" u="sng" dirty="0" smtClean="0">
                <a:solidFill>
                  <a:srgbClr val="C00000"/>
                </a:solidFill>
                <a:latin typeface="標楷體" pitchFamily="65" charset="-120"/>
                <a:ea typeface="標楷體" pitchFamily="65" charset="-120"/>
              </a:rPr>
              <a:t>大氣壓力</a:t>
            </a:r>
          </a:p>
          <a:p>
            <a:pPr>
              <a:defRPr/>
            </a:pPr>
            <a:endParaRPr lang="en-US" altLang="zh-TW" dirty="0" smtClean="0"/>
          </a:p>
          <a:p>
            <a:pPr>
              <a:defRPr/>
            </a:pPr>
            <a:r>
              <a:rPr lang="zh-TW" altLang="en-US" dirty="0" smtClean="0"/>
              <a:t>標準大氣壓 (氣溫 20 </a:t>
            </a:r>
            <a:r>
              <a:rPr lang="zh-TW" altLang="zh-TW" dirty="0" smtClean="0">
                <a:sym typeface="Symbol" pitchFamily="18" charset="2"/>
              </a:rPr>
              <a:t></a:t>
            </a:r>
            <a:r>
              <a:rPr lang="en-US" altLang="zh-TW" dirty="0" smtClean="0"/>
              <a:t>C </a:t>
            </a:r>
            <a:r>
              <a:rPr lang="zh-TW" altLang="zh-TW" dirty="0" smtClean="0"/>
              <a:t>時, 高度</a:t>
            </a:r>
            <a:r>
              <a:rPr lang="zh-TW" altLang="en-US" dirty="0" smtClean="0"/>
              <a:t> </a:t>
            </a:r>
            <a:r>
              <a:rPr lang="zh-TW" altLang="zh-TW" dirty="0" smtClean="0"/>
              <a:t>0</a:t>
            </a:r>
            <a:r>
              <a:rPr lang="zh-TW" altLang="en-US" dirty="0" smtClean="0"/>
              <a:t> </a:t>
            </a:r>
            <a:r>
              <a:rPr lang="zh-TW" altLang="zh-TW" dirty="0" smtClean="0"/>
              <a:t>m)</a:t>
            </a:r>
            <a:r>
              <a:rPr lang="zh-TW" altLang="en-US" dirty="0" smtClean="0"/>
              <a:t> =1.013</a:t>
            </a:r>
            <a:r>
              <a:rPr lang="en-US" altLang="zh-TW" dirty="0" smtClean="0">
                <a:sym typeface="Symbol" pitchFamily="18" charset="2"/>
              </a:rPr>
              <a:t>105  [Pa]  =760 [</a:t>
            </a:r>
            <a:r>
              <a:rPr lang="en-US" altLang="zh-TW" dirty="0" err="1" smtClean="0">
                <a:sym typeface="Symbol" pitchFamily="18" charset="2"/>
              </a:rPr>
              <a:t>Torr</a:t>
            </a:r>
            <a:r>
              <a:rPr lang="en-US" altLang="zh-TW" dirty="0" smtClean="0">
                <a:sym typeface="Symbol" pitchFamily="18" charset="2"/>
              </a:rPr>
              <a:t>]</a:t>
            </a:r>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14</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smtClean="0"/>
              <a:t>真空</a:t>
            </a:r>
            <a:r>
              <a:rPr lang="en-US" altLang="zh-TW" dirty="0" smtClean="0"/>
              <a:t>(Vacuum)</a:t>
            </a:r>
            <a:endParaRPr lang="en-US" altLang="zh-TW" dirty="0"/>
          </a:p>
        </p:txBody>
      </p:sp>
      <p:graphicFrame>
        <p:nvGraphicFramePr>
          <p:cNvPr id="11" name="表格 10"/>
          <p:cNvGraphicFramePr>
            <a:graphicFrameLocks noGrp="1"/>
          </p:cNvGraphicFramePr>
          <p:nvPr>
            <p:extLst>
              <p:ext uri="{D42A27DB-BD31-4B8C-83A1-F6EECF244321}">
                <p14:modId xmlns:p14="http://schemas.microsoft.com/office/powerpoint/2010/main" val="402893572"/>
              </p:ext>
            </p:extLst>
          </p:nvPr>
        </p:nvGraphicFramePr>
        <p:xfrm>
          <a:off x="1509388" y="2917635"/>
          <a:ext cx="7137400" cy="2564130"/>
        </p:xfrm>
        <a:graphic>
          <a:graphicData uri="http://schemas.openxmlformats.org/drawingml/2006/table">
            <a:tbl>
              <a:tblPr/>
              <a:tblGrid>
                <a:gridCol w="1815292">
                  <a:extLst>
                    <a:ext uri="{9D8B030D-6E8A-4147-A177-3AD203B41FA5}">
                      <a16:colId xmlns:a16="http://schemas.microsoft.com/office/drawing/2014/main" val="3367970115"/>
                    </a:ext>
                  </a:extLst>
                </a:gridCol>
                <a:gridCol w="1409073">
                  <a:extLst>
                    <a:ext uri="{9D8B030D-6E8A-4147-A177-3AD203B41FA5}">
                      <a16:colId xmlns:a16="http://schemas.microsoft.com/office/drawing/2014/main" val="1635529259"/>
                    </a:ext>
                  </a:extLst>
                </a:gridCol>
                <a:gridCol w="1370990">
                  <a:extLst>
                    <a:ext uri="{9D8B030D-6E8A-4147-A177-3AD203B41FA5}">
                      <a16:colId xmlns:a16="http://schemas.microsoft.com/office/drawing/2014/main" val="3530317432"/>
                    </a:ext>
                  </a:extLst>
                </a:gridCol>
                <a:gridCol w="1675655">
                  <a:extLst>
                    <a:ext uri="{9D8B030D-6E8A-4147-A177-3AD203B41FA5}">
                      <a16:colId xmlns:a16="http://schemas.microsoft.com/office/drawing/2014/main" val="2356105252"/>
                    </a:ext>
                  </a:extLst>
                </a:gridCol>
                <a:gridCol w="866390">
                  <a:extLst>
                    <a:ext uri="{9D8B030D-6E8A-4147-A177-3AD203B41FA5}">
                      <a16:colId xmlns:a16="http://schemas.microsoft.com/office/drawing/2014/main" val="1914859924"/>
                    </a:ext>
                  </a:extLst>
                </a:gridCol>
              </a:tblGrid>
              <a:tr h="247650">
                <a:tc>
                  <a:txBody>
                    <a:bodyPr/>
                    <a:lstStyle/>
                    <a:p>
                      <a:pPr algn="ctr" rtl="0" fontAlgn="ctr"/>
                      <a:r>
                        <a:rPr lang="zh-TW" altLang="en-US" sz="1400" b="1" i="0" u="none" strike="noStrike">
                          <a:solidFill>
                            <a:srgbClr val="202122"/>
                          </a:solidFill>
                          <a:effectLst/>
                          <a:latin typeface="新細明體" panose="02020500000000000000" pitchFamily="18" charset="-120"/>
                          <a:ea typeface="新細明體" panose="02020500000000000000" pitchFamily="18" charset="-120"/>
                        </a:rPr>
                        <a:t>真空程度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1" i="0" u="none" strike="noStrike">
                          <a:solidFill>
                            <a:srgbClr val="202122"/>
                          </a:solidFill>
                          <a:effectLst/>
                          <a:latin typeface="新細明體" panose="02020500000000000000" pitchFamily="18" charset="-120"/>
                          <a:ea typeface="新細明體" panose="02020500000000000000" pitchFamily="18" charset="-120"/>
                        </a:rPr>
                        <a:t>托爾</a:t>
                      </a:r>
                      <a:r>
                        <a:rPr lang="en-US" altLang="zh-TW" sz="1400" b="1" i="0" u="none" strike="noStrike">
                          <a:solidFill>
                            <a:srgbClr val="202122"/>
                          </a:solidFill>
                          <a:effectLst/>
                          <a:latin typeface="新細明體" panose="02020500000000000000" pitchFamily="18" charset="-120"/>
                          <a:ea typeface="新細明體" panose="02020500000000000000" pitchFamily="18" charset="-120"/>
                        </a:rPr>
                        <a:t>(</a:t>
                      </a:r>
                      <a:r>
                        <a:rPr lang="en-US" sz="1400" b="1" i="0" u="none" strike="noStrike">
                          <a:solidFill>
                            <a:srgbClr val="202122"/>
                          </a:solidFill>
                          <a:effectLst/>
                          <a:latin typeface="新細明體" panose="02020500000000000000" pitchFamily="18" charset="-120"/>
                          <a:ea typeface="新細明體" panose="02020500000000000000" pitchFamily="18" charset="-120"/>
                        </a:rPr>
                        <a:t>Torr)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1" i="0" u="none" strike="noStrike">
                          <a:solidFill>
                            <a:srgbClr val="202122"/>
                          </a:solidFill>
                          <a:effectLst/>
                          <a:latin typeface="新細明體" panose="02020500000000000000" pitchFamily="18" charset="-120"/>
                          <a:ea typeface="新細明體" panose="02020500000000000000" pitchFamily="18" charset="-120"/>
                        </a:rPr>
                        <a:t>帕斯卡</a:t>
                      </a:r>
                      <a:r>
                        <a:rPr lang="en-US" altLang="zh-TW" sz="1400" b="1" i="0" u="none" strike="noStrike">
                          <a:solidFill>
                            <a:srgbClr val="202122"/>
                          </a:solidFill>
                          <a:effectLst/>
                          <a:latin typeface="新細明體" panose="02020500000000000000" pitchFamily="18" charset="-120"/>
                          <a:ea typeface="新細明體" panose="02020500000000000000" pitchFamily="18" charset="-120"/>
                        </a:rPr>
                        <a:t>(</a:t>
                      </a:r>
                      <a:r>
                        <a:rPr lang="en-US" sz="1400" b="1" i="0" u="none" strike="noStrike">
                          <a:solidFill>
                            <a:srgbClr val="202122"/>
                          </a:solidFill>
                          <a:effectLst/>
                          <a:latin typeface="新細明體" panose="02020500000000000000" pitchFamily="18" charset="-120"/>
                          <a:ea typeface="新細明體" panose="02020500000000000000" pitchFamily="18" charset="-120"/>
                        </a:rPr>
                        <a:t>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1" i="0" u="none" strike="noStrike">
                          <a:solidFill>
                            <a:srgbClr val="202122"/>
                          </a:solidFill>
                          <a:effectLst/>
                          <a:latin typeface="新細明體" panose="02020500000000000000" pitchFamily="18" charset="-120"/>
                          <a:ea typeface="新細明體" panose="02020500000000000000" pitchFamily="18" charset="-120"/>
                        </a:rPr>
                        <a:t>豪巴</a:t>
                      </a:r>
                      <a:r>
                        <a:rPr lang="en-US" altLang="zh-TW" sz="1400" b="1" i="0" u="none" strike="noStrike">
                          <a:solidFill>
                            <a:srgbClr val="202122"/>
                          </a:solidFill>
                          <a:effectLst/>
                          <a:latin typeface="新細明體" panose="02020500000000000000" pitchFamily="18" charset="-120"/>
                          <a:ea typeface="新細明體" panose="02020500000000000000" pitchFamily="18" charset="-120"/>
                        </a:rPr>
                        <a:t>(</a:t>
                      </a:r>
                      <a:r>
                        <a:rPr lang="en-US" sz="1400" b="1" i="0" u="none" strike="noStrike">
                          <a:solidFill>
                            <a:srgbClr val="202122"/>
                          </a:solidFill>
                          <a:effectLst/>
                          <a:latin typeface="新細明體" panose="02020500000000000000" pitchFamily="18" charset="-120"/>
                          <a:ea typeface="新細明體" panose="02020500000000000000" pitchFamily="18" charset="-120"/>
                        </a:rPr>
                        <a:t>mbar)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1" i="0" u="none" strike="noStrike">
                          <a:solidFill>
                            <a:srgbClr val="202122"/>
                          </a:solidFill>
                          <a:effectLst/>
                          <a:latin typeface="新細明體" panose="02020500000000000000" pitchFamily="18" charset="-120"/>
                          <a:ea typeface="新細明體" panose="02020500000000000000" pitchFamily="18" charset="-120"/>
                        </a:rPr>
                        <a:t>大氣壓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3580290"/>
                  </a:ext>
                </a:extLst>
              </a:tr>
              <a:tr h="285750">
                <a:tc>
                  <a:txBody>
                    <a:bodyPr/>
                    <a:lstStyle/>
                    <a:p>
                      <a:pPr algn="l"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大氣壓力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760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1.013×10</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5</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1013.25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5232308"/>
                  </a:ext>
                </a:extLst>
              </a:tr>
              <a:tr h="0">
                <a:tc>
                  <a:txBody>
                    <a:bodyPr/>
                    <a:lstStyle/>
                    <a:p>
                      <a:pPr algn="l"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粗略真空</a:t>
                      </a:r>
                      <a:br>
                        <a:rPr lang="zh-TW" altLang="en-US" sz="1400" b="0" i="0" u="none" strike="noStrike">
                          <a:solidFill>
                            <a:srgbClr val="202122"/>
                          </a:solidFill>
                          <a:effectLst/>
                          <a:latin typeface="新細明體" panose="02020500000000000000" pitchFamily="18" charset="-120"/>
                          <a:ea typeface="新細明體" panose="02020500000000000000" pitchFamily="18" charset="-120"/>
                        </a:rPr>
                      </a:br>
                      <a:r>
                        <a:rPr lang="en-US" sz="1400" b="0" i="0" u="none" strike="noStrike">
                          <a:solidFill>
                            <a:srgbClr val="202122"/>
                          </a:solidFill>
                          <a:effectLst/>
                          <a:latin typeface="新細明體" panose="02020500000000000000" pitchFamily="18" charset="-120"/>
                          <a:ea typeface="新細明體" panose="02020500000000000000" pitchFamily="18" charset="-120"/>
                        </a:rPr>
                        <a:t>Rough Vacuum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760 ~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5</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3×10</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1013.25~33.33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 ~ 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979267"/>
                  </a:ext>
                </a:extLst>
              </a:tr>
              <a:tr h="0">
                <a:tc>
                  <a:txBody>
                    <a:bodyPr/>
                    <a:lstStyle/>
                    <a:p>
                      <a:pPr algn="l"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中度真空</a:t>
                      </a:r>
                      <a:br>
                        <a:rPr lang="zh-TW" altLang="en-US" sz="1400" b="0" i="0" u="none" strike="noStrike">
                          <a:solidFill>
                            <a:srgbClr val="202122"/>
                          </a:solidFill>
                          <a:effectLst/>
                          <a:latin typeface="新細明體" panose="02020500000000000000" pitchFamily="18" charset="-120"/>
                          <a:ea typeface="新細明體" panose="02020500000000000000" pitchFamily="18" charset="-120"/>
                        </a:rPr>
                      </a:br>
                      <a:r>
                        <a:rPr lang="en-US" sz="1400" b="0" i="0" u="none" strike="noStrike">
                          <a:solidFill>
                            <a:srgbClr val="202122"/>
                          </a:solidFill>
                          <a:effectLst/>
                          <a:latin typeface="新細明體" panose="02020500000000000000" pitchFamily="18" charset="-120"/>
                          <a:ea typeface="新細明體" panose="02020500000000000000" pitchFamily="18" charset="-120"/>
                        </a:rPr>
                        <a:t>Medium Vacuum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25 ~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3×10</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33.33~1.33×10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4891773"/>
                  </a:ext>
                </a:extLst>
              </a:tr>
              <a:tr h="0">
                <a:tc>
                  <a:txBody>
                    <a:bodyPr/>
                    <a:lstStyle/>
                    <a:p>
                      <a:pPr algn="l"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高真空</a:t>
                      </a:r>
                      <a:br>
                        <a:rPr lang="zh-TW" altLang="en-US" sz="1400" b="0" i="0" u="none" strike="noStrike">
                          <a:solidFill>
                            <a:srgbClr val="202122"/>
                          </a:solidFill>
                          <a:effectLst/>
                          <a:latin typeface="新細明體" panose="02020500000000000000" pitchFamily="18" charset="-120"/>
                          <a:ea typeface="新細明體" panose="02020500000000000000" pitchFamily="18" charset="-120"/>
                        </a:rPr>
                      </a:br>
                      <a:r>
                        <a:rPr lang="en-US" sz="1400" b="0" i="0" u="none" strike="noStrike">
                          <a:solidFill>
                            <a:srgbClr val="202122"/>
                          </a:solidFill>
                          <a:effectLst/>
                          <a:latin typeface="新細明體" panose="02020500000000000000" pitchFamily="18" charset="-120"/>
                          <a:ea typeface="新細明體" panose="02020500000000000000" pitchFamily="18" charset="-120"/>
                        </a:rPr>
                        <a:t>High Vacuum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9</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7</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1.33×10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3</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~1.33×10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9</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2487869"/>
                  </a:ext>
                </a:extLst>
              </a:tr>
              <a:tr h="0">
                <a:tc>
                  <a:txBody>
                    <a:bodyPr/>
                    <a:lstStyle/>
                    <a:p>
                      <a:pPr algn="l"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超高真空</a:t>
                      </a:r>
                      <a:br>
                        <a:rPr lang="zh-TW" altLang="en-US" sz="1400" b="0" i="0" u="none" strike="noStrike">
                          <a:solidFill>
                            <a:srgbClr val="202122"/>
                          </a:solidFill>
                          <a:effectLst/>
                          <a:latin typeface="新細明體" panose="02020500000000000000" pitchFamily="18" charset="-120"/>
                          <a:ea typeface="新細明體" panose="02020500000000000000" pitchFamily="18" charset="-120"/>
                        </a:rPr>
                      </a:br>
                      <a:r>
                        <a:rPr lang="en-US" sz="1400" b="0" i="0" u="none" strike="noStrike">
                          <a:solidFill>
                            <a:srgbClr val="202122"/>
                          </a:solidFill>
                          <a:effectLst/>
                          <a:latin typeface="新細明體" panose="02020500000000000000" pitchFamily="18" charset="-120"/>
                          <a:ea typeface="新細明體" panose="02020500000000000000" pitchFamily="18" charset="-120"/>
                        </a:rPr>
                        <a:t>Ultra-High Vacuum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9</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12</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7</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10</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1.33×10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9</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~1.33×10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12</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6793202"/>
                  </a:ext>
                </a:extLst>
              </a:tr>
              <a:tr h="285750">
                <a:tc>
                  <a:txBody>
                    <a:bodyPr/>
                    <a:lstStyle/>
                    <a:p>
                      <a:pPr algn="l" rtl="0" fontAlgn="ctr"/>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外太空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6</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&lt;3×10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17</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1×10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4</a:t>
                      </a: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r>
                        <a:rPr lang="en-US" altLang="zh-TW" sz="1400" b="0" i="0" u="none" strike="noStrike">
                          <a:solidFill>
                            <a:srgbClr val="202122"/>
                          </a:solidFill>
                          <a:effectLst/>
                          <a:latin typeface="新細明體" panose="02020500000000000000" pitchFamily="18" charset="-120"/>
                          <a:ea typeface="新細明體" panose="02020500000000000000" pitchFamily="18" charset="-120"/>
                        </a:rPr>
                        <a:t>~ &lt; 3×10</a:t>
                      </a:r>
                      <a:r>
                        <a:rPr lang="zh-TW" altLang="en-US" sz="1400" b="0" i="0" u="none" strike="noStrike" baseline="30000">
                          <a:solidFill>
                            <a:srgbClr val="202122"/>
                          </a:solidFill>
                          <a:effectLst/>
                          <a:latin typeface="新細明體" panose="02020500000000000000" pitchFamily="18" charset="-120"/>
                          <a:ea typeface="新細明體" panose="02020500000000000000" pitchFamily="18" charset="-120"/>
                        </a:rPr>
                        <a:t>−</a:t>
                      </a:r>
                      <a:r>
                        <a:rPr lang="en-US" altLang="zh-TW" sz="1400" b="0" i="0" u="none" strike="noStrike" baseline="30000">
                          <a:solidFill>
                            <a:srgbClr val="202122"/>
                          </a:solidFill>
                          <a:effectLst/>
                          <a:latin typeface="新細明體" panose="02020500000000000000" pitchFamily="18" charset="-120"/>
                          <a:ea typeface="新細明體" panose="02020500000000000000" pitchFamily="18" charset="-120"/>
                        </a:rPr>
                        <a:t>15</a:t>
                      </a:r>
                      <a:endParaRPr lang="zh-TW" altLang="en-US" sz="1400" b="0" i="0" u="none" strike="noStrike">
                        <a:solidFill>
                          <a:srgbClr val="202122"/>
                        </a:solidFill>
                        <a:effectLst/>
                        <a:latin typeface="新細明體" panose="02020500000000000000" pitchFamily="18" charset="-120"/>
                        <a:ea typeface="新細明體" panose="02020500000000000000" pitchFamily="18"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0" i="0" u="none" strike="noStrike">
                          <a:solidFill>
                            <a:srgbClr val="202122"/>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1074884"/>
                  </a:ext>
                </a:extLst>
              </a:tr>
            </a:tbl>
          </a:graphicData>
        </a:graphic>
      </p:graphicFrame>
      <p:sp>
        <p:nvSpPr>
          <p:cNvPr id="12" name="矩形 11"/>
          <p:cNvSpPr/>
          <p:nvPr/>
        </p:nvSpPr>
        <p:spPr>
          <a:xfrm>
            <a:off x="1899505" y="5801237"/>
            <a:ext cx="6261084" cy="369332"/>
          </a:xfrm>
          <a:prstGeom prst="rect">
            <a:avLst/>
          </a:prstGeom>
        </p:spPr>
        <p:txBody>
          <a:bodyPr wrap="square">
            <a:spAutoFit/>
          </a:bodyPr>
          <a:lstStyle/>
          <a:p>
            <a:r>
              <a:rPr lang="zh-TW" altLang="en-US" dirty="0">
                <a:hlinkClick r:id="rId3"/>
              </a:rPr>
              <a:t>https://zh.m.wikipedia.org/zh-hant/%E7%9C%9F%E7%A9</a:t>
            </a:r>
            <a:r>
              <a:rPr lang="zh-TW" altLang="en-US" dirty="0" smtClean="0">
                <a:hlinkClick r:id="rId3"/>
              </a:rPr>
              <a:t>%BA</a:t>
            </a:r>
            <a:endParaRPr lang="en-US" altLang="zh-TW" dirty="0" smtClean="0"/>
          </a:p>
        </p:txBody>
      </p:sp>
    </p:spTree>
    <p:extLst>
      <p:ext uri="{BB962C8B-B14F-4D97-AF65-F5344CB8AC3E}">
        <p14:creationId xmlns:p14="http://schemas.microsoft.com/office/powerpoint/2010/main" val="3962422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125538"/>
            <a:ext cx="10972800" cy="2117994"/>
          </a:xfrm>
        </p:spPr>
        <p:txBody>
          <a:bodyPr/>
          <a:lstStyle/>
          <a:p>
            <a:pPr eaLnBrk="1" hangingPunct="1"/>
            <a:r>
              <a:rPr lang="en-US" altLang="zh-TW" b="0" dirty="0">
                <a:latin typeface="微軟正黑體" panose="020B0604030504040204" pitchFamily="34" charset="-120"/>
              </a:rPr>
              <a:t>Vacuum Pump</a:t>
            </a:r>
            <a:r>
              <a:rPr lang="zh-TW" altLang="en-US" b="0" dirty="0">
                <a:latin typeface="微軟正黑體" panose="020B0604030504040204" pitchFamily="34" charset="-120"/>
              </a:rPr>
              <a:t>對產業之重要性，是因為對任何製程機台、設備或真空儀器而言，唯有靠真空幫浦來抽，才能以人為方式創造出一</a:t>
            </a:r>
            <a:r>
              <a:rPr lang="zh-TW" altLang="en-US" b="0" dirty="0">
                <a:solidFill>
                  <a:srgbClr val="FF0000"/>
                </a:solidFill>
                <a:latin typeface="微軟正黑體" panose="020B0604030504040204" pitchFamily="34" charset="-120"/>
              </a:rPr>
              <a:t>低壓</a:t>
            </a:r>
            <a:r>
              <a:rPr lang="zh-TW" altLang="en-US" b="0" dirty="0">
                <a:latin typeface="微軟正黑體" panose="020B0604030504040204" pitchFamily="34" charset="-120"/>
              </a:rPr>
              <a:t>、</a:t>
            </a:r>
            <a:r>
              <a:rPr lang="zh-TW" altLang="en-US" b="0" dirty="0">
                <a:solidFill>
                  <a:srgbClr val="FF0000"/>
                </a:solidFill>
                <a:latin typeface="微軟正黑體" panose="020B0604030504040204" pitchFamily="34" charset="-120"/>
              </a:rPr>
              <a:t>潔淨</a:t>
            </a:r>
            <a:r>
              <a:rPr lang="zh-TW" altLang="en-US" b="0" dirty="0">
                <a:latin typeface="微軟正黑體" panose="020B0604030504040204" pitchFamily="34" charset="-120"/>
              </a:rPr>
              <a:t>、</a:t>
            </a:r>
            <a:r>
              <a:rPr lang="zh-TW" altLang="en-US" b="0" dirty="0">
                <a:solidFill>
                  <a:srgbClr val="FF0000"/>
                </a:solidFill>
                <a:latin typeface="微軟正黑體" panose="020B0604030504040204" pitchFamily="34" charset="-120"/>
              </a:rPr>
              <a:t>無污染</a:t>
            </a:r>
            <a:r>
              <a:rPr lang="zh-TW" altLang="en-US" b="0" dirty="0">
                <a:latin typeface="微軟正黑體" panose="020B0604030504040204" pitchFamily="34" charset="-120"/>
              </a:rPr>
              <a:t>、</a:t>
            </a:r>
            <a:r>
              <a:rPr lang="zh-TW" altLang="en-US" b="0" dirty="0">
                <a:solidFill>
                  <a:srgbClr val="FF0000"/>
                </a:solidFill>
                <a:latin typeface="微軟正黑體" panose="020B0604030504040204" pitchFamily="34" charset="-120"/>
              </a:rPr>
              <a:t>低水氣</a:t>
            </a:r>
            <a:r>
              <a:rPr lang="zh-TW" altLang="en-US" b="0" dirty="0">
                <a:latin typeface="微軟正黑體" panose="020B0604030504040204" pitchFamily="34" charset="-120"/>
              </a:rPr>
              <a:t>之高品質。</a:t>
            </a:r>
          </a:p>
          <a:p>
            <a:pPr>
              <a:defRPr/>
            </a:pPr>
            <a:endParaRPr lang="en-US" altLang="zh-TW" dirty="0" smtClean="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15</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smtClean="0"/>
              <a:t>真空</a:t>
            </a:r>
            <a:r>
              <a:rPr lang="en-US" altLang="zh-TW" dirty="0" smtClean="0"/>
              <a:t>(Vacuum)</a:t>
            </a:r>
            <a:endParaRPr lang="en-US" altLang="zh-TW" dirty="0"/>
          </a:p>
        </p:txBody>
      </p:sp>
      <p:sp>
        <p:nvSpPr>
          <p:cNvPr id="5" name="矩形 4"/>
          <p:cNvSpPr/>
          <p:nvPr/>
        </p:nvSpPr>
        <p:spPr>
          <a:xfrm>
            <a:off x="1855797" y="2144395"/>
            <a:ext cx="3252814" cy="3770263"/>
          </a:xfrm>
          <a:prstGeom prst="rect">
            <a:avLst/>
          </a:prstGeom>
          <a:noFill/>
        </p:spPr>
        <p:txBody>
          <a:bodyPr wrap="none" lIns="91440" tIns="45720" rIns="91440" bIns="45720">
            <a:spAutoFit/>
          </a:bodyPr>
          <a:lstStyle/>
          <a:p>
            <a:pPr algn="ctr"/>
            <a:r>
              <a:rPr lang="zh-TW" altLang="en-US" sz="23900" b="1" dirty="0" smtClean="0">
                <a:ln w="22225">
                  <a:solidFill>
                    <a:schemeClr val="accent2"/>
                  </a:solidFill>
                  <a:prstDash val="solid"/>
                </a:ln>
                <a:solidFill>
                  <a:schemeClr val="accent2">
                    <a:lumMod val="40000"/>
                    <a:lumOff val="60000"/>
                  </a:schemeClr>
                </a:solidFill>
              </a:rPr>
              <a:t>純</a:t>
            </a:r>
            <a:endParaRPr lang="zh-TW" altLang="en-US" sz="23900" b="1" dirty="0">
              <a:ln w="22225">
                <a:solidFill>
                  <a:schemeClr val="accent2"/>
                </a:solidFill>
                <a:prstDash val="solid"/>
              </a:ln>
              <a:solidFill>
                <a:schemeClr val="accent2">
                  <a:lumMod val="40000"/>
                  <a:lumOff val="60000"/>
                </a:schemeClr>
              </a:solidFill>
            </a:endParaRPr>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272" y="2311052"/>
            <a:ext cx="5161550" cy="3435307"/>
          </a:xfrm>
          <a:prstGeom prst="rect">
            <a:avLst/>
          </a:prstGeom>
        </p:spPr>
      </p:pic>
    </p:spTree>
    <p:extLst>
      <p:ext uri="{BB962C8B-B14F-4D97-AF65-F5344CB8AC3E}">
        <p14:creationId xmlns:p14="http://schemas.microsoft.com/office/powerpoint/2010/main" val="238062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125538"/>
            <a:ext cx="10972800" cy="1691256"/>
          </a:xfrm>
        </p:spPr>
        <p:txBody>
          <a:bodyPr/>
          <a:lstStyle/>
          <a:p>
            <a:r>
              <a:rPr lang="zh-TW" altLang="en-US" dirty="0"/>
              <a:t>空氣。它主要由</a:t>
            </a:r>
            <a:r>
              <a:rPr lang="en-US" altLang="zh-TW" dirty="0"/>
              <a:t>78.1%</a:t>
            </a:r>
            <a:r>
              <a:rPr lang="zh-TW" altLang="en-US" dirty="0"/>
              <a:t>的</a:t>
            </a:r>
            <a:r>
              <a:rPr lang="zh-TW" altLang="en-US" dirty="0">
                <a:hlinkClick r:id="rId4" tooltip="氮氣"/>
              </a:rPr>
              <a:t>氮氣</a:t>
            </a:r>
            <a:r>
              <a:rPr lang="zh-TW" altLang="en-US" dirty="0"/>
              <a:t>、</a:t>
            </a:r>
            <a:r>
              <a:rPr lang="en-US" altLang="zh-TW" dirty="0"/>
              <a:t>21%</a:t>
            </a:r>
            <a:r>
              <a:rPr lang="zh-TW" altLang="en-US" dirty="0">
                <a:hlinkClick r:id="rId5" tooltip="氧氣"/>
              </a:rPr>
              <a:t>氧氣</a:t>
            </a:r>
            <a:r>
              <a:rPr lang="zh-TW" altLang="en-US" dirty="0"/>
              <a:t>、還有</a:t>
            </a:r>
            <a:r>
              <a:rPr lang="en-US" altLang="zh-TW" dirty="0"/>
              <a:t>0.9%</a:t>
            </a:r>
            <a:r>
              <a:rPr lang="zh-TW" altLang="en-US" dirty="0"/>
              <a:t>的</a:t>
            </a:r>
            <a:r>
              <a:rPr lang="zh-TW" altLang="en-US" dirty="0">
                <a:hlinkClick r:id="rId6" tooltip="氬氣"/>
              </a:rPr>
              <a:t>氬氣</a:t>
            </a:r>
            <a:r>
              <a:rPr lang="zh-TW" altLang="en-US" dirty="0"/>
              <a:t>和其餘雜質組成的</a:t>
            </a:r>
            <a:r>
              <a:rPr lang="zh-TW" altLang="en-US" dirty="0">
                <a:hlinkClick r:id="rId7" tooltip="混合物"/>
              </a:rPr>
              <a:t>混合物</a:t>
            </a:r>
            <a:r>
              <a:rPr lang="zh-TW" altLang="en-US" dirty="0"/>
              <a:t>。</a:t>
            </a:r>
            <a:endParaRPr lang="en-US" altLang="zh-TW" dirty="0"/>
          </a:p>
          <a:p>
            <a:endParaRPr lang="en-US" altLang="zh-TW" dirty="0" smtClean="0"/>
          </a:p>
          <a:p>
            <a:r>
              <a:rPr lang="zh-TW" altLang="en-US" dirty="0" smtClean="0"/>
              <a:t>半導體氣體純度</a:t>
            </a:r>
            <a:endParaRPr lang="en-US" altLang="zh-TW" dirty="0" smtClean="0"/>
          </a:p>
          <a:p>
            <a:pPr lvl="1"/>
            <a:r>
              <a:rPr lang="en-US" altLang="zh-TW" dirty="0" smtClean="0">
                <a:latin typeface="+mj-lt"/>
                <a:ea typeface="細明體" panose="02020509000000000000" pitchFamily="49" charset="-120"/>
              </a:rPr>
              <a:t>N</a:t>
            </a:r>
            <a:r>
              <a:rPr lang="en-US" altLang="zh-TW" baseline="-25000" dirty="0" smtClean="0">
                <a:latin typeface="+mj-lt"/>
                <a:ea typeface="細明體" panose="02020509000000000000" pitchFamily="49" charset="-120"/>
              </a:rPr>
              <a:t>2</a:t>
            </a:r>
            <a:r>
              <a:rPr lang="en-US" altLang="zh-TW" dirty="0" smtClean="0">
                <a:latin typeface="+mj-lt"/>
                <a:ea typeface="細明體" panose="02020509000000000000" pitchFamily="49" charset="-120"/>
              </a:rPr>
              <a:t>O</a:t>
            </a:r>
            <a:r>
              <a:rPr lang="en-US" altLang="zh-TW" dirty="0" smtClean="0"/>
              <a:t> &gt;=5N(</a:t>
            </a:r>
            <a:r>
              <a:rPr lang="zh-TW" altLang="en-US" dirty="0" smtClean="0"/>
              <a:t>其他成分佔</a:t>
            </a:r>
            <a:r>
              <a:rPr lang="en-US" altLang="zh-TW" dirty="0" smtClean="0"/>
              <a:t>&lt;</a:t>
            </a:r>
            <a:r>
              <a:rPr lang="zh-TW" altLang="en-US" dirty="0" smtClean="0"/>
              <a:t> </a:t>
            </a:r>
            <a:r>
              <a:rPr lang="en-US" altLang="zh-TW" dirty="0" smtClean="0"/>
              <a:t>10ppm) </a:t>
            </a:r>
          </a:p>
          <a:p>
            <a:pPr lvl="1"/>
            <a:r>
              <a:rPr lang="en-US" altLang="zh-TW" dirty="0" smtClean="0">
                <a:latin typeface="+mj-lt"/>
                <a:ea typeface="細明體" panose="02020509000000000000" pitchFamily="49" charset="-120"/>
              </a:rPr>
              <a:t>SiH</a:t>
            </a:r>
            <a:r>
              <a:rPr lang="en-US" altLang="zh-TW" baseline="-25000" dirty="0" smtClean="0">
                <a:latin typeface="+mj-lt"/>
                <a:ea typeface="細明體" panose="02020509000000000000" pitchFamily="49" charset="-120"/>
              </a:rPr>
              <a:t>4</a:t>
            </a:r>
            <a:r>
              <a:rPr lang="en-US" altLang="zh-TW" dirty="0" smtClean="0"/>
              <a:t> </a:t>
            </a:r>
            <a:r>
              <a:rPr lang="en-US" altLang="zh-TW" dirty="0"/>
              <a:t>&gt;=6N (</a:t>
            </a:r>
            <a:r>
              <a:rPr lang="zh-TW" altLang="en-US" dirty="0"/>
              <a:t>其他成分佔</a:t>
            </a:r>
            <a:r>
              <a:rPr lang="en-US" altLang="zh-TW" dirty="0"/>
              <a:t>&lt;</a:t>
            </a:r>
            <a:r>
              <a:rPr lang="zh-TW" altLang="en-US" dirty="0"/>
              <a:t> </a:t>
            </a:r>
            <a:r>
              <a:rPr lang="en-US" altLang="zh-TW" dirty="0"/>
              <a:t>1ppm) </a:t>
            </a:r>
            <a:endParaRPr lang="en-US" altLang="zh-TW" dirty="0" smtClean="0"/>
          </a:p>
          <a:p>
            <a:endParaRPr lang="zh-TW" altLang="en-US"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16</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a:t>真空</a:t>
            </a:r>
            <a:r>
              <a:rPr lang="en-US" altLang="zh-TW" dirty="0"/>
              <a:t>(Vacuum)</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266896175"/>
              </p:ext>
            </p:extLst>
          </p:nvPr>
        </p:nvGraphicFramePr>
        <p:xfrm>
          <a:off x="7753281" y="1515501"/>
          <a:ext cx="3417931" cy="4713999"/>
        </p:xfrm>
        <a:graphic>
          <a:graphicData uri="http://schemas.openxmlformats.org/drawingml/2006/table">
            <a:tbl>
              <a:tblPr/>
              <a:tblGrid>
                <a:gridCol w="1076605">
                  <a:extLst>
                    <a:ext uri="{9D8B030D-6E8A-4147-A177-3AD203B41FA5}">
                      <a16:colId xmlns:a16="http://schemas.microsoft.com/office/drawing/2014/main" val="4240734828"/>
                    </a:ext>
                  </a:extLst>
                </a:gridCol>
                <a:gridCol w="755359">
                  <a:extLst>
                    <a:ext uri="{9D8B030D-6E8A-4147-A177-3AD203B41FA5}">
                      <a16:colId xmlns:a16="http://schemas.microsoft.com/office/drawing/2014/main" val="791504258"/>
                    </a:ext>
                  </a:extLst>
                </a:gridCol>
                <a:gridCol w="740890">
                  <a:extLst>
                    <a:ext uri="{9D8B030D-6E8A-4147-A177-3AD203B41FA5}">
                      <a16:colId xmlns:a16="http://schemas.microsoft.com/office/drawing/2014/main" val="735964538"/>
                    </a:ext>
                  </a:extLst>
                </a:gridCol>
                <a:gridCol w="845077">
                  <a:extLst>
                    <a:ext uri="{9D8B030D-6E8A-4147-A177-3AD203B41FA5}">
                      <a16:colId xmlns:a16="http://schemas.microsoft.com/office/drawing/2014/main" val="1108984709"/>
                    </a:ext>
                  </a:extLst>
                </a:gridCol>
              </a:tblGrid>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氣體</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化學式</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體積比</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質量比</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0667511"/>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氮</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N2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78.084 %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75.518 %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890631"/>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氧</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O2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20.942 %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23.135 %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6251950"/>
                  </a:ext>
                </a:extLst>
              </a:tr>
              <a:tr h="181306">
                <a:tc>
                  <a:txBody>
                    <a:bodyPr/>
                    <a:lstStyle/>
                    <a:p>
                      <a:pPr algn="l" fontAlgn="b"/>
                      <a:r>
                        <a:rPr lang="zh-TW" altLang="en-US" sz="1400" b="1" i="0" u="none" strike="noStrike" dirty="0">
                          <a:solidFill>
                            <a:srgbClr val="000000"/>
                          </a:solidFill>
                          <a:effectLst/>
                          <a:latin typeface="新細明體" panose="02020500000000000000" pitchFamily="18" charset="-120"/>
                          <a:ea typeface="新細明體" panose="02020500000000000000" pitchFamily="18" charset="-120"/>
                        </a:rPr>
                        <a:t>氬</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Ar</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0.934 %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1.288 %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6333482"/>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二氧化碳</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新細明體" panose="02020500000000000000" pitchFamily="18" charset="-120"/>
                          <a:ea typeface="新細明體" panose="02020500000000000000" pitchFamily="18" charset="-120"/>
                        </a:rPr>
                        <a:t>CO2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0.040 %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1400" b="1" i="0" u="none" strike="noStrike">
                          <a:solidFill>
                            <a:srgbClr val="000000"/>
                          </a:solidFill>
                          <a:effectLst/>
                          <a:latin typeface="新細明體" panose="02020500000000000000" pitchFamily="18" charset="-120"/>
                          <a:ea typeface="新細明體" panose="02020500000000000000" pitchFamily="18" charset="-120"/>
                        </a:rPr>
                        <a:t>0.058 %</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821424"/>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氖</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Ne</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effectLst/>
                          <a:latin typeface="新細明體" panose="02020500000000000000" pitchFamily="18" charset="-120"/>
                          <a:ea typeface="新細明體" panose="02020500000000000000" pitchFamily="18" charset="-120"/>
                        </a:rPr>
                        <a:t>18.18</a:t>
                      </a:r>
                      <a:r>
                        <a:rPr lang="en-US" sz="1400" b="1" i="0" u="none" strike="noStrike" dirty="0">
                          <a:solidFill>
                            <a:srgbClr val="000000"/>
                          </a:solidFill>
                          <a:effectLst/>
                          <a:latin typeface="新細明體" panose="02020500000000000000" pitchFamily="18" charset="-120"/>
                          <a:ea typeface="新細明體" panose="02020500000000000000" pitchFamily="18" charset="-120"/>
                        </a:rPr>
                        <a:t>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12.67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4266192"/>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氦</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He</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5.240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0.72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67954"/>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CH4</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1.760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0.97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6539620"/>
                  </a:ext>
                </a:extLst>
              </a:tr>
              <a:tr h="181306">
                <a:tc>
                  <a:txBody>
                    <a:bodyPr/>
                    <a:lstStyle/>
                    <a:p>
                      <a:pPr algn="l" fontAlgn="b"/>
                      <a:r>
                        <a:rPr lang="zh-TW" altLang="en-US" sz="1400" b="1" i="0" u="none" strike="noStrike">
                          <a:solidFill>
                            <a:srgbClr val="000000"/>
                          </a:solidFill>
                          <a:effectLst/>
                          <a:latin typeface="新細明體" panose="02020500000000000000" pitchFamily="18" charset="-120"/>
                          <a:ea typeface="新細明體" panose="02020500000000000000" pitchFamily="18" charset="-120"/>
                        </a:rPr>
                        <a:t>氪</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Kr</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新細明體" panose="02020500000000000000" pitchFamily="18" charset="-120"/>
                          <a:ea typeface="新細明體" panose="02020500000000000000" pitchFamily="18" charset="-120"/>
                        </a:rPr>
                        <a:t>1.140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新細明體" panose="02020500000000000000" pitchFamily="18" charset="-120"/>
                          <a:ea typeface="新細明體" panose="02020500000000000000" pitchFamily="18" charset="-120"/>
                        </a:rPr>
                        <a:t>3.30 ppm</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5891106"/>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氫</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H2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約</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500 </a:t>
                      </a:r>
                      <a:r>
                        <a:rPr lang="en-US" sz="1000" b="0" i="0" u="none" strike="noStrike">
                          <a:solidFill>
                            <a:srgbClr val="000000"/>
                          </a:solidFill>
                          <a:effectLst/>
                          <a:latin typeface="新細明體" panose="02020500000000000000" pitchFamily="18" charset="-120"/>
                          <a:ea typeface="新細明體" panose="02020500000000000000" pitchFamily="18" charset="-120"/>
                        </a:rPr>
                        <a:t>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36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160530"/>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一氧化二氮</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N2O</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317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480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3499764"/>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一氧化碳</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CO</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50-200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新細明體" panose="02020500000000000000" pitchFamily="18" charset="-120"/>
                          <a:ea typeface="新細明體" panose="02020500000000000000" pitchFamily="18" charset="-120"/>
                        </a:rPr>
                        <a:t>50-200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180513"/>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氙</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Xe</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87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400 ppb</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0223086"/>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二氯二氟甲烷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CCl2F2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535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2200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510417"/>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一氟三氯甲烷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CCl3F</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226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新細明體" panose="02020500000000000000" pitchFamily="18" charset="-120"/>
                          <a:ea typeface="新細明體" panose="02020500000000000000" pitchFamily="18" charset="-120"/>
                        </a:rPr>
                        <a:t>1100 </a:t>
                      </a:r>
                      <a:r>
                        <a:rPr lang="en-US" sz="1000" b="0" i="0" u="none" strike="noStrike" dirty="0" err="1">
                          <a:solidFill>
                            <a:srgbClr val="000000"/>
                          </a:solidFill>
                          <a:effectLst/>
                          <a:latin typeface="新細明體" panose="02020500000000000000" pitchFamily="18" charset="-120"/>
                          <a:ea typeface="新細明體" panose="02020500000000000000" pitchFamily="18" charset="-120"/>
                        </a:rPr>
                        <a:t>ppt</a:t>
                      </a:r>
                      <a:endParaRPr lang="en-US" sz="1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3603912"/>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一氯二氟甲烷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CHClF2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160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480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672818"/>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四氯化碳</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CCl4</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96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510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2947178"/>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三氟三氯乙烷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C2Cl3F3</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80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520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887325"/>
                  </a:ext>
                </a:extLst>
              </a:tr>
              <a:tr h="181306">
                <a:tc>
                  <a:txBody>
                    <a:bodyPr/>
                    <a:lstStyle/>
                    <a:p>
                      <a:pPr algn="l" fontAlgn="b"/>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1,1,1-</a:t>
                      </a: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三氯乙烷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CH3-CCl3</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115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5429600"/>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二氯一氟乙烷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CCl2F-CH3</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17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70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498857"/>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二氟一氯乙烷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CClF2-CH3</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14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50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172433"/>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六氟化硫</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SF6</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03413"/>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溴氯二氟甲烷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CBrClF2</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4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124716"/>
                  </a:ext>
                </a:extLst>
              </a:tr>
              <a:tr h="181306">
                <a:tc>
                  <a:txBody>
                    <a:bodyPr/>
                    <a:lstStyle/>
                    <a:p>
                      <a:pPr algn="l" fontAlgn="b"/>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三氟溴甲烷</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CBrF3</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新細明體" panose="02020500000000000000" pitchFamily="18" charset="-120"/>
                          <a:ea typeface="新細明體" panose="02020500000000000000" pitchFamily="18" charset="-120"/>
                        </a:rPr>
                        <a:t>2.5 ppt</a:t>
                      </a: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新細明體" panose="02020500000000000000" pitchFamily="18" charset="-120"/>
                          <a:ea typeface="新細明體" panose="02020500000000000000" pitchFamily="18" charset="-120"/>
                        </a:rPr>
                        <a:t>13 </a:t>
                      </a:r>
                      <a:r>
                        <a:rPr lang="en-US" sz="1000" b="0" i="0" u="none" strike="noStrike" dirty="0" err="1">
                          <a:solidFill>
                            <a:srgbClr val="000000"/>
                          </a:solidFill>
                          <a:effectLst/>
                          <a:latin typeface="新細明體" panose="02020500000000000000" pitchFamily="18" charset="-120"/>
                          <a:ea typeface="新細明體" panose="02020500000000000000" pitchFamily="18" charset="-120"/>
                        </a:rPr>
                        <a:t>ppt</a:t>
                      </a:r>
                      <a:endParaRPr lang="en-US" sz="1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241" marR="8241" marT="8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26813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785700325"/>
              </p:ext>
            </p:extLst>
          </p:nvPr>
        </p:nvGraphicFramePr>
        <p:xfrm>
          <a:off x="1295467" y="2734422"/>
          <a:ext cx="4285884" cy="668655"/>
        </p:xfrm>
        <a:graphic>
          <a:graphicData uri="http://schemas.openxmlformats.org/drawingml/2006/table">
            <a:tbl>
              <a:tblPr/>
              <a:tblGrid>
                <a:gridCol w="714314">
                  <a:extLst>
                    <a:ext uri="{9D8B030D-6E8A-4147-A177-3AD203B41FA5}">
                      <a16:colId xmlns:a16="http://schemas.microsoft.com/office/drawing/2014/main" val="287691708"/>
                    </a:ext>
                  </a:extLst>
                </a:gridCol>
                <a:gridCol w="714314">
                  <a:extLst>
                    <a:ext uri="{9D8B030D-6E8A-4147-A177-3AD203B41FA5}">
                      <a16:colId xmlns:a16="http://schemas.microsoft.com/office/drawing/2014/main" val="2685218063"/>
                    </a:ext>
                  </a:extLst>
                </a:gridCol>
                <a:gridCol w="714314">
                  <a:extLst>
                    <a:ext uri="{9D8B030D-6E8A-4147-A177-3AD203B41FA5}">
                      <a16:colId xmlns:a16="http://schemas.microsoft.com/office/drawing/2014/main" val="967397543"/>
                    </a:ext>
                  </a:extLst>
                </a:gridCol>
                <a:gridCol w="714314">
                  <a:extLst>
                    <a:ext uri="{9D8B030D-6E8A-4147-A177-3AD203B41FA5}">
                      <a16:colId xmlns:a16="http://schemas.microsoft.com/office/drawing/2014/main" val="1173110860"/>
                    </a:ext>
                  </a:extLst>
                </a:gridCol>
                <a:gridCol w="714314">
                  <a:extLst>
                    <a:ext uri="{9D8B030D-6E8A-4147-A177-3AD203B41FA5}">
                      <a16:colId xmlns:a16="http://schemas.microsoft.com/office/drawing/2014/main" val="2055702317"/>
                    </a:ext>
                  </a:extLst>
                </a:gridCol>
                <a:gridCol w="714314">
                  <a:extLst>
                    <a:ext uri="{9D8B030D-6E8A-4147-A177-3AD203B41FA5}">
                      <a16:colId xmlns:a16="http://schemas.microsoft.com/office/drawing/2014/main" val="1966658290"/>
                    </a:ext>
                  </a:extLst>
                </a:gridCol>
              </a:tblGrid>
              <a:tr h="219075">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GAS </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GAS</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4">
                  <a:txBody>
                    <a:bodyPr/>
                    <a:lstStyle/>
                    <a:p>
                      <a:pPr algn="ctr" fontAlgn="ctr"/>
                      <a:r>
                        <a:rPr lang="en-US" sz="1400" b="1" i="0" u="none" strike="noStrike">
                          <a:solidFill>
                            <a:srgbClr val="000000"/>
                          </a:solidFill>
                          <a:effectLst/>
                          <a:latin typeface="細明體" panose="02020509000000000000" pitchFamily="49" charset="-120"/>
                          <a:ea typeface="細明體" panose="02020509000000000000" pitchFamily="49" charset="-120"/>
                        </a:rPr>
                        <a:t>GAS IMPURITY ITEM AND SPEC.(≦)</a:t>
                      </a:r>
                      <a:endParaRPr lang="zh-TW" sz="1400" b="1" i="0" u="none" strike="noStrike">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9346594"/>
                  </a:ext>
                </a:extLst>
              </a:tr>
              <a:tr h="219075">
                <a:tc>
                  <a:txBody>
                    <a:bodyPr/>
                    <a:lstStyle/>
                    <a:p>
                      <a:pPr algn="ctr" fontAlgn="ctr"/>
                      <a:r>
                        <a:rPr lang="zh-TW" sz="1400" b="1" i="0" u="none" strike="noStrike">
                          <a:solidFill>
                            <a:srgbClr val="000000"/>
                          </a:solidFill>
                          <a:effectLst/>
                          <a:latin typeface="細明體" panose="02020509000000000000" pitchFamily="49" charset="-120"/>
                          <a:ea typeface="細明體" panose="02020509000000000000" pitchFamily="49" charset="-120"/>
                        </a:rPr>
                        <a:t>名稱</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zh-TW" sz="1400" b="1" i="0" u="none" strike="noStrike" dirty="0">
                          <a:solidFill>
                            <a:srgbClr val="000000"/>
                          </a:solidFill>
                          <a:effectLst/>
                          <a:latin typeface="細明體" panose="02020509000000000000" pitchFamily="49" charset="-120"/>
                          <a:ea typeface="細明體" panose="02020509000000000000" pitchFamily="49" charset="-120"/>
                        </a:rPr>
                        <a:t>純度</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H</a:t>
                      </a:r>
                      <a:r>
                        <a:rPr lang="en-US" sz="1400" b="1" i="0" u="none" strike="noStrike" baseline="-25000" dirty="0">
                          <a:solidFill>
                            <a:srgbClr val="000000"/>
                          </a:solidFill>
                          <a:effectLst/>
                          <a:latin typeface="細明體" panose="02020509000000000000" pitchFamily="49" charset="-120"/>
                          <a:ea typeface="細明體" panose="02020509000000000000" pitchFamily="49" charset="-120"/>
                        </a:rPr>
                        <a:t>2</a:t>
                      </a:r>
                      <a:r>
                        <a:rPr lang="en-US" sz="1400" b="1" i="0" u="none" strike="noStrike" dirty="0">
                          <a:solidFill>
                            <a:srgbClr val="000000"/>
                          </a:solidFill>
                          <a:effectLst/>
                          <a:latin typeface="細明體" panose="02020509000000000000" pitchFamily="49" charset="-120"/>
                          <a:ea typeface="細明體" panose="02020509000000000000" pitchFamily="49" charset="-120"/>
                        </a:rPr>
                        <a:t>O</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N</a:t>
                      </a:r>
                      <a:r>
                        <a:rPr lang="en-US" sz="1400" b="1" i="0" u="none" strike="noStrike" baseline="-25000" dirty="0">
                          <a:solidFill>
                            <a:srgbClr val="000000"/>
                          </a:solidFill>
                          <a:effectLst/>
                          <a:latin typeface="細明體" panose="02020509000000000000" pitchFamily="49" charset="-120"/>
                          <a:ea typeface="細明體" panose="02020509000000000000" pitchFamily="49" charset="-120"/>
                        </a:rPr>
                        <a:t>2</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O</a:t>
                      </a:r>
                      <a:r>
                        <a:rPr lang="en-US" sz="1400" b="1" i="0" u="none" strike="noStrike" baseline="-25000" dirty="0">
                          <a:solidFill>
                            <a:srgbClr val="000000"/>
                          </a:solidFill>
                          <a:effectLst/>
                          <a:latin typeface="細明體" panose="02020509000000000000" pitchFamily="49" charset="-120"/>
                          <a:ea typeface="細明體" panose="02020509000000000000" pitchFamily="49" charset="-120"/>
                        </a:rPr>
                        <a:t>2</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sz="1400" b="1" i="0" u="none" strike="noStrike">
                          <a:solidFill>
                            <a:srgbClr val="000000"/>
                          </a:solidFill>
                          <a:effectLst/>
                          <a:latin typeface="細明體" panose="02020509000000000000" pitchFamily="49" charset="-120"/>
                          <a:ea typeface="細明體" panose="02020509000000000000" pitchFamily="49" charset="-120"/>
                        </a:rPr>
                        <a:t>單位</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640470"/>
                  </a:ext>
                </a:extLst>
              </a:tr>
              <a:tr h="219075">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N</a:t>
                      </a:r>
                      <a:r>
                        <a:rPr lang="en-US" sz="1400" b="1" i="0" u="none" strike="noStrike" baseline="-25000" dirty="0">
                          <a:solidFill>
                            <a:srgbClr val="000000"/>
                          </a:solidFill>
                          <a:effectLst/>
                          <a:latin typeface="細明體" panose="02020509000000000000" pitchFamily="49" charset="-120"/>
                          <a:ea typeface="細明體" panose="02020509000000000000" pitchFamily="49" charset="-120"/>
                        </a:rPr>
                        <a:t>2</a:t>
                      </a:r>
                      <a:r>
                        <a:rPr lang="en-US" sz="1400" b="1" i="0" u="none" strike="noStrike" dirty="0">
                          <a:solidFill>
                            <a:srgbClr val="000000"/>
                          </a:solidFill>
                          <a:effectLst/>
                          <a:latin typeface="細明體" panose="02020509000000000000" pitchFamily="49" charset="-120"/>
                          <a:ea typeface="細明體" panose="02020509000000000000" pitchFamily="49" charset="-120"/>
                        </a:rPr>
                        <a:t>O</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sz="1400" b="1" i="0" u="none" strike="noStrike" dirty="0">
                          <a:solidFill>
                            <a:srgbClr val="000000"/>
                          </a:solidFill>
                          <a:effectLst/>
                          <a:latin typeface="細明體" panose="02020509000000000000" pitchFamily="49" charset="-120"/>
                          <a:ea typeface="細明體" panose="02020509000000000000" pitchFamily="49" charset="-120"/>
                        </a:rPr>
                        <a:t>≧5N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7</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2</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細明體" panose="02020509000000000000" pitchFamily="49" charset="-120"/>
                          <a:ea typeface="細明體" panose="02020509000000000000" pitchFamily="49" charset="-120"/>
                        </a:rPr>
                        <a:t>1</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err="1">
                          <a:solidFill>
                            <a:srgbClr val="000000"/>
                          </a:solidFill>
                          <a:effectLst/>
                          <a:latin typeface="細明體" panose="02020509000000000000" pitchFamily="49" charset="-120"/>
                          <a:ea typeface="細明體" panose="02020509000000000000" pitchFamily="49" charset="-120"/>
                        </a:rPr>
                        <a:t>volppm</a:t>
                      </a:r>
                      <a:endParaRPr lang="zh-TW" sz="1400" b="1" i="0" u="none" strike="noStrike" dirty="0">
                        <a:solidFill>
                          <a:srgbClr val="000000"/>
                        </a:solidFill>
                        <a:effectLst/>
                        <a:latin typeface="細明體" panose="02020509000000000000" pitchFamily="49" charset="-120"/>
                        <a:ea typeface="細明體" panose="02020509000000000000" pitchFamily="49"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814757"/>
                  </a:ext>
                </a:extLst>
              </a:tr>
            </a:tbl>
          </a:graphicData>
        </a:graphic>
      </p:graphicFrame>
      <p:grpSp>
        <p:nvGrpSpPr>
          <p:cNvPr id="9" name="群組 8"/>
          <p:cNvGrpSpPr/>
          <p:nvPr/>
        </p:nvGrpSpPr>
        <p:grpSpPr>
          <a:xfrm>
            <a:off x="2282603" y="3494449"/>
            <a:ext cx="3396000" cy="756666"/>
            <a:chOff x="3312000" y="5146965"/>
            <a:chExt cx="3396000" cy="756593"/>
          </a:xfrm>
        </p:grpSpPr>
        <p:sp>
          <p:nvSpPr>
            <p:cNvPr id="10" name="Text Box 3"/>
            <p:cNvSpPr txBox="1">
              <a:spLocks noChangeArrowheads="1"/>
            </p:cNvSpPr>
            <p:nvPr/>
          </p:nvSpPr>
          <p:spPr bwMode="auto">
            <a:xfrm>
              <a:off x="3312000" y="5331255"/>
              <a:ext cx="1440000" cy="31390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600" dirty="0" smtClean="0">
                  <a:latin typeface="細明體" panose="02020509000000000000" pitchFamily="49" charset="-120"/>
                  <a:ea typeface="細明體" panose="02020509000000000000" pitchFamily="49" charset="-120"/>
                </a:rPr>
                <a:t>SiH</a:t>
              </a:r>
              <a:r>
                <a:rPr lang="en-US" altLang="zh-TW" sz="1600" baseline="-25000" dirty="0" smtClean="0">
                  <a:latin typeface="細明體" panose="02020509000000000000" pitchFamily="49" charset="-120"/>
                  <a:ea typeface="細明體" panose="02020509000000000000" pitchFamily="49" charset="-120"/>
                </a:rPr>
                <a:t>4</a:t>
              </a:r>
              <a:r>
                <a:rPr lang="en-US" altLang="zh-TW" sz="1600" dirty="0" smtClean="0">
                  <a:latin typeface="細明體" panose="02020509000000000000" pitchFamily="49" charset="-120"/>
                  <a:ea typeface="細明體" panose="02020509000000000000" pitchFamily="49" charset="-120"/>
                </a:rPr>
                <a:t> </a:t>
              </a:r>
              <a:r>
                <a:rPr lang="en-US" altLang="zh-TW" sz="1600" dirty="0">
                  <a:latin typeface="細明體" panose="02020509000000000000" pitchFamily="49" charset="-120"/>
                  <a:ea typeface="細明體" panose="02020509000000000000" pitchFamily="49" charset="-120"/>
                </a:rPr>
                <a:t>+ </a:t>
              </a:r>
              <a:r>
                <a:rPr lang="en-US" altLang="zh-TW" sz="1600" dirty="0" smtClean="0">
                  <a:latin typeface="細明體" panose="02020509000000000000" pitchFamily="49" charset="-120"/>
                  <a:ea typeface="細明體" panose="02020509000000000000" pitchFamily="49" charset="-120"/>
                </a:rPr>
                <a:t>N</a:t>
              </a:r>
              <a:r>
                <a:rPr lang="en-US" altLang="zh-TW" sz="1600" baseline="-25000" dirty="0" smtClean="0">
                  <a:latin typeface="細明體" panose="02020509000000000000" pitchFamily="49" charset="-120"/>
                  <a:ea typeface="細明體" panose="02020509000000000000" pitchFamily="49" charset="-120"/>
                </a:rPr>
                <a:t>2</a:t>
              </a:r>
              <a:r>
                <a:rPr lang="en-US" altLang="zh-TW" sz="1600" dirty="0" smtClean="0">
                  <a:latin typeface="細明體" panose="02020509000000000000" pitchFamily="49" charset="-120"/>
                  <a:ea typeface="細明體" panose="02020509000000000000" pitchFamily="49" charset="-120"/>
                </a:rPr>
                <a:t>O</a:t>
              </a:r>
              <a:endParaRPr lang="en-US" altLang="zh-TW" sz="1600" baseline="-25000" dirty="0">
                <a:latin typeface="細明體" panose="02020509000000000000" pitchFamily="49" charset="-120"/>
                <a:ea typeface="細明體" panose="02020509000000000000" pitchFamily="49" charset="-120"/>
              </a:endParaRPr>
            </a:p>
          </p:txBody>
        </p:sp>
        <p:graphicFrame>
          <p:nvGraphicFramePr>
            <p:cNvPr id="11" name="Object 4"/>
            <p:cNvGraphicFramePr>
              <a:graphicFrameLocks noChangeAspect="1"/>
            </p:cNvGraphicFramePr>
            <p:nvPr>
              <p:extLst>
                <p:ext uri="{D42A27DB-BD31-4B8C-83A1-F6EECF244321}">
                  <p14:modId xmlns:p14="http://schemas.microsoft.com/office/powerpoint/2010/main" val="1863047396"/>
                </p:ext>
              </p:extLst>
            </p:nvPr>
          </p:nvGraphicFramePr>
          <p:xfrm>
            <a:off x="4603265" y="5146965"/>
            <a:ext cx="1241425" cy="592080"/>
          </p:xfrm>
          <a:graphic>
            <a:graphicData uri="http://schemas.openxmlformats.org/presentationml/2006/ole">
              <mc:AlternateContent xmlns:mc="http://schemas.openxmlformats.org/markup-compatibility/2006">
                <mc:Choice xmlns:v="urn:schemas-microsoft-com:vml" Requires="v">
                  <p:oleObj spid="_x0000_s14358" name="方程式" r:id="rId8" imgW="482400" imgH="203040" progId="Equation.3">
                    <p:embed/>
                  </p:oleObj>
                </mc:Choice>
                <mc:Fallback>
                  <p:oleObj name="方程式" r:id="rId8" imgW="482400" imgH="203040" progId="Equation.3">
                    <p:embed/>
                    <p:pic>
                      <p:nvPicPr>
                        <p:cNvPr id="15" name="Object 4"/>
                        <p:cNvPicPr>
                          <a:picLocks noChangeAspect="1" noChangeArrowheads="1"/>
                        </p:cNvPicPr>
                        <p:nvPr/>
                      </p:nvPicPr>
                      <p:blipFill>
                        <a:blip r:embed="rId9"/>
                        <a:srcRect/>
                        <a:stretch>
                          <a:fillRect/>
                        </a:stretch>
                      </p:blipFill>
                      <p:spPr bwMode="auto">
                        <a:xfrm>
                          <a:off x="4603265" y="5146965"/>
                          <a:ext cx="1241425" cy="592080"/>
                        </a:xfrm>
                        <a:prstGeom prst="rect">
                          <a:avLst/>
                        </a:prstGeom>
                        <a:noFill/>
                        <a:ln>
                          <a:noFill/>
                        </a:ln>
                        <a:effectLst/>
                      </p:spPr>
                    </p:pic>
                  </p:oleObj>
                </mc:Fallback>
              </mc:AlternateContent>
            </a:graphicData>
          </a:graphic>
        </p:graphicFrame>
        <p:sp>
          <p:nvSpPr>
            <p:cNvPr id="12" name="Text Box 5"/>
            <p:cNvSpPr txBox="1">
              <a:spLocks noChangeArrowheads="1"/>
            </p:cNvSpPr>
            <p:nvPr/>
          </p:nvSpPr>
          <p:spPr bwMode="auto">
            <a:xfrm>
              <a:off x="5873057" y="5329238"/>
              <a:ext cx="561372" cy="31390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600" dirty="0" smtClean="0">
                  <a:latin typeface="細明體" panose="02020509000000000000" pitchFamily="49" charset="-120"/>
                  <a:ea typeface="細明體" panose="02020509000000000000" pitchFamily="49" charset="-120"/>
                </a:rPr>
                <a:t>SiO</a:t>
              </a:r>
              <a:r>
                <a:rPr lang="en-US" altLang="zh-TW" sz="1600" baseline="-25000" dirty="0" smtClean="0">
                  <a:latin typeface="細明體" panose="02020509000000000000" pitchFamily="49" charset="-120"/>
                  <a:ea typeface="細明體" panose="02020509000000000000" pitchFamily="49" charset="-120"/>
                </a:rPr>
                <a:t>2</a:t>
              </a:r>
              <a:endParaRPr lang="zh-TW" altLang="en-US" sz="1600" baseline="-25000" dirty="0">
                <a:solidFill>
                  <a:srgbClr val="FF0000"/>
                </a:solidFill>
                <a:latin typeface="細明體" panose="02020509000000000000" pitchFamily="49" charset="-120"/>
                <a:ea typeface="細明體" panose="02020509000000000000" pitchFamily="49" charset="-120"/>
              </a:endParaRPr>
            </a:p>
          </p:txBody>
        </p:sp>
        <p:sp>
          <p:nvSpPr>
            <p:cNvPr id="13" name="Text Box 7"/>
            <p:cNvSpPr txBox="1">
              <a:spLocks noChangeArrowheads="1"/>
            </p:cNvSpPr>
            <p:nvPr/>
          </p:nvSpPr>
          <p:spPr bwMode="auto">
            <a:xfrm>
              <a:off x="4574400" y="5565037"/>
              <a:ext cx="2133600" cy="33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en-US" altLang="zh-TW" sz="1600" dirty="0" smtClean="0">
                  <a:latin typeface="+mn-lt"/>
                </a:rPr>
                <a:t>1.55</a:t>
              </a:r>
              <a:r>
                <a:rPr lang="zh-TW" altLang="en-US" sz="1600" dirty="0" smtClean="0">
                  <a:latin typeface="+mn-lt"/>
                </a:rPr>
                <a:t> </a:t>
              </a:r>
              <a:r>
                <a:rPr lang="en-US" altLang="zh-TW" sz="1600" dirty="0" smtClean="0">
                  <a:latin typeface="+mn-lt"/>
                </a:rPr>
                <a:t>T </a:t>
              </a:r>
              <a:r>
                <a:rPr lang="en-US" altLang="zh-TW" sz="1600" b="0" dirty="0" smtClean="0">
                  <a:latin typeface="+mn-lt"/>
                </a:rPr>
                <a:t>,400℃</a:t>
              </a:r>
              <a:endParaRPr lang="en-US" altLang="zh-TW" sz="1600" b="0" dirty="0">
                <a:latin typeface="+mn-lt"/>
              </a:endParaRPr>
            </a:p>
          </p:txBody>
        </p:sp>
      </p:grpSp>
      <p:sp>
        <p:nvSpPr>
          <p:cNvPr id="14" name="矩形 13"/>
          <p:cNvSpPr/>
          <p:nvPr/>
        </p:nvSpPr>
        <p:spPr>
          <a:xfrm>
            <a:off x="1292298" y="3664300"/>
            <a:ext cx="810350" cy="646331"/>
          </a:xfrm>
          <a:prstGeom prst="rect">
            <a:avLst/>
          </a:prstGeom>
        </p:spPr>
        <p:txBody>
          <a:bodyPr wrap="none">
            <a:spAutoFit/>
          </a:bodyPr>
          <a:lstStyle/>
          <a:p>
            <a:pPr algn="ctr"/>
            <a:r>
              <a:rPr lang="en-US" altLang="zh-TW" dirty="0" smtClean="0">
                <a:ea typeface="微軟正黑體" panose="020B0604030504040204" pitchFamily="34" charset="-120"/>
              </a:rPr>
              <a:t>PECVD</a:t>
            </a:r>
          </a:p>
          <a:p>
            <a:pPr algn="ctr"/>
            <a:endParaRPr lang="zh-TW" altLang="en-US" dirty="0">
              <a:ea typeface="微軟正黑體" panose="020B0604030504040204" pitchFamily="34" charset="-120"/>
            </a:endParaRPr>
          </a:p>
        </p:txBody>
      </p:sp>
      <p:sp>
        <p:nvSpPr>
          <p:cNvPr id="15" name="Text Box 7"/>
          <p:cNvSpPr txBox="1">
            <a:spLocks noChangeArrowheads="1"/>
          </p:cNvSpPr>
          <p:nvPr/>
        </p:nvSpPr>
        <p:spPr bwMode="auto">
          <a:xfrm>
            <a:off x="3548424" y="3503077"/>
            <a:ext cx="1059379" cy="338554"/>
          </a:xfrm>
          <a:prstGeom prst="rect">
            <a:avLst/>
          </a:prstGeom>
          <a:solidFill>
            <a:schemeClr val="bg1"/>
          </a:solidFill>
          <a:ln>
            <a:noFill/>
          </a:ln>
          <a:effectLs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zh-TW" altLang="en-US" sz="1600" b="0" dirty="0" smtClean="0"/>
              <a:t>電漿</a:t>
            </a:r>
            <a:r>
              <a:rPr lang="en-US" altLang="zh-TW" sz="1600" b="0" dirty="0" smtClean="0"/>
              <a:t>(RF)</a:t>
            </a:r>
            <a:endParaRPr lang="en-US" altLang="zh-TW" sz="1600" b="0" dirty="0"/>
          </a:p>
        </p:txBody>
      </p:sp>
      <p:pic>
        <p:nvPicPr>
          <p:cNvPr id="1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277" y="4332550"/>
            <a:ext cx="3001186" cy="21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文字方塊 17"/>
          <p:cNvSpPr txBox="1"/>
          <p:nvPr/>
        </p:nvSpPr>
        <p:spPr>
          <a:xfrm>
            <a:off x="6351021" y="5481411"/>
            <a:ext cx="1388443" cy="307777"/>
          </a:xfrm>
          <a:prstGeom prst="rect">
            <a:avLst/>
          </a:prstGeom>
          <a:noFill/>
          <a:ln>
            <a:noFill/>
          </a:ln>
        </p:spPr>
        <p:txBody>
          <a:bodyPr wrap="square" rtlCol="0">
            <a:spAutoFit/>
          </a:bodyPr>
          <a:lstStyle/>
          <a:p>
            <a:r>
              <a:rPr lang="en-US" altLang="zh-TW" sz="1400" b="1" dirty="0">
                <a:solidFill>
                  <a:schemeClr val="accent6"/>
                </a:solidFill>
              </a:rPr>
              <a:t>t</a:t>
            </a:r>
            <a:r>
              <a:rPr lang="en-US" altLang="zh-TW" sz="1400" b="1" dirty="0" smtClean="0">
                <a:solidFill>
                  <a:schemeClr val="accent6"/>
                </a:solidFill>
              </a:rPr>
              <a:t>op oxide</a:t>
            </a:r>
            <a:endParaRPr lang="zh-TW" altLang="en-US" sz="1400" b="1" dirty="0">
              <a:solidFill>
                <a:schemeClr val="accent6"/>
              </a:solidFill>
            </a:endParaRPr>
          </a:p>
        </p:txBody>
      </p:sp>
      <p:sp>
        <p:nvSpPr>
          <p:cNvPr id="19" name="文字方塊 18"/>
          <p:cNvSpPr txBox="1"/>
          <p:nvPr/>
        </p:nvSpPr>
        <p:spPr>
          <a:xfrm>
            <a:off x="6208878" y="5885663"/>
            <a:ext cx="1342652" cy="307777"/>
          </a:xfrm>
          <a:prstGeom prst="rect">
            <a:avLst/>
          </a:prstGeom>
          <a:noFill/>
          <a:ln>
            <a:noFill/>
          </a:ln>
        </p:spPr>
        <p:txBody>
          <a:bodyPr wrap="square" rtlCol="0">
            <a:spAutoFit/>
          </a:bodyPr>
          <a:lstStyle/>
          <a:p>
            <a:r>
              <a:rPr lang="en-US" altLang="zh-TW" sz="1400" b="1" dirty="0">
                <a:solidFill>
                  <a:schemeClr val="accent6"/>
                </a:solidFill>
              </a:rPr>
              <a:t>m</a:t>
            </a:r>
            <a:r>
              <a:rPr lang="en-US" altLang="zh-TW" sz="1400" b="1" dirty="0" smtClean="0">
                <a:solidFill>
                  <a:schemeClr val="accent6"/>
                </a:solidFill>
              </a:rPr>
              <a:t>iddle oxide</a:t>
            </a:r>
            <a:endParaRPr lang="zh-TW" altLang="en-US" sz="1400" b="1" dirty="0">
              <a:solidFill>
                <a:schemeClr val="accent6"/>
              </a:solidFill>
            </a:endParaRPr>
          </a:p>
        </p:txBody>
      </p:sp>
      <p:pic>
        <p:nvPicPr>
          <p:cNvPr id="20" name="Picture 7"/>
          <p:cNvPicPr>
            <a:picLocks noChangeAspect="1" noChangeArrowheads="1"/>
          </p:cNvPicPr>
          <p:nvPr/>
        </p:nvPicPr>
        <p:blipFill>
          <a:blip r:embed="rId11">
            <a:extLst>
              <a:ext uri="{28A0092B-C50C-407E-A947-70E740481C1C}">
                <a14:useLocalDpi xmlns:a14="http://schemas.microsoft.com/office/drawing/2010/main" val="0"/>
              </a:ext>
            </a:extLst>
          </a:blip>
          <a:srcRect l="3534" t="17084" r="4756" b="21913"/>
          <a:stretch>
            <a:fillRect/>
          </a:stretch>
        </p:blipFill>
        <p:spPr bwMode="auto">
          <a:xfrm>
            <a:off x="888252" y="4339717"/>
            <a:ext cx="3030682" cy="205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135"/>
          <p:cNvSpPr txBox="1">
            <a:spLocks noChangeArrowheads="1"/>
          </p:cNvSpPr>
          <p:nvPr/>
        </p:nvSpPr>
        <p:spPr bwMode="auto">
          <a:xfrm>
            <a:off x="2647212" y="5793815"/>
            <a:ext cx="1217324" cy="2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W-Contact</a:t>
            </a:r>
            <a:endParaRPr lang="en-US" altLang="zh-TW" sz="1400" dirty="0">
              <a:solidFill>
                <a:schemeClr val="tx2"/>
              </a:solidFill>
              <a:latin typeface="+mn-lt"/>
            </a:endParaRPr>
          </a:p>
        </p:txBody>
      </p:sp>
      <p:sp>
        <p:nvSpPr>
          <p:cNvPr id="23" name="Text Box 143"/>
          <p:cNvSpPr txBox="1">
            <a:spLocks noChangeArrowheads="1"/>
          </p:cNvSpPr>
          <p:nvPr/>
        </p:nvSpPr>
        <p:spPr bwMode="auto">
          <a:xfrm>
            <a:off x="1602348" y="4554207"/>
            <a:ext cx="1158488" cy="23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Passivation</a:t>
            </a:r>
            <a:endParaRPr lang="en-US" altLang="zh-TW" sz="1400" dirty="0">
              <a:solidFill>
                <a:schemeClr val="tx2"/>
              </a:solidFill>
              <a:latin typeface="+mn-lt"/>
            </a:endParaRPr>
          </a:p>
        </p:txBody>
      </p:sp>
      <p:sp>
        <p:nvSpPr>
          <p:cNvPr id="24" name="Text Box 149"/>
          <p:cNvSpPr txBox="1">
            <a:spLocks noChangeArrowheads="1"/>
          </p:cNvSpPr>
          <p:nvPr/>
        </p:nvSpPr>
        <p:spPr bwMode="auto">
          <a:xfrm>
            <a:off x="2104206" y="5263965"/>
            <a:ext cx="720000" cy="307777"/>
          </a:xfrm>
          <a:prstGeom prst="rect">
            <a:avLst/>
          </a:prstGeom>
          <a:noFill/>
          <a:ln>
            <a:noFill/>
          </a:ln>
          <a:extLst/>
        </p:spPr>
        <p:txBody>
          <a:bodyPr wrap="square" rtlCol="0">
            <a:spAutoFit/>
          </a:bodyPr>
          <a:lstStyle>
            <a:defPPr>
              <a:defRPr lang="zh-TW"/>
            </a:defPPr>
            <a:lvl1pPr>
              <a:defRPr sz="1600" b="1">
                <a:solidFill>
                  <a:schemeClr val="accent6"/>
                </a:solidFill>
              </a:defRPr>
            </a:lvl1pPr>
          </a:lstStyle>
          <a:p>
            <a:r>
              <a:rPr lang="en-US" altLang="zh-TW" sz="1400" dirty="0"/>
              <a:t>IMD</a:t>
            </a:r>
          </a:p>
        </p:txBody>
      </p:sp>
      <p:sp>
        <p:nvSpPr>
          <p:cNvPr id="25" name="Text Box 151"/>
          <p:cNvSpPr txBox="1">
            <a:spLocks noChangeArrowheads="1"/>
          </p:cNvSpPr>
          <p:nvPr/>
        </p:nvSpPr>
        <p:spPr bwMode="auto">
          <a:xfrm>
            <a:off x="2853067" y="6073299"/>
            <a:ext cx="876300" cy="2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ILD</a:t>
            </a:r>
            <a:endParaRPr lang="en-US" altLang="zh-TW" sz="1400" dirty="0">
              <a:solidFill>
                <a:schemeClr val="tx2"/>
              </a:solidFill>
              <a:latin typeface="+mn-lt"/>
            </a:endParaRPr>
          </a:p>
        </p:txBody>
      </p:sp>
      <p:sp>
        <p:nvSpPr>
          <p:cNvPr id="27" name="Text Box 149"/>
          <p:cNvSpPr txBox="1">
            <a:spLocks noChangeArrowheads="1"/>
          </p:cNvSpPr>
          <p:nvPr/>
        </p:nvSpPr>
        <p:spPr bwMode="auto">
          <a:xfrm>
            <a:off x="2064536" y="4938099"/>
            <a:ext cx="720000" cy="2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Metal2</a:t>
            </a:r>
            <a:endParaRPr lang="en-US" altLang="zh-TW" sz="1400" dirty="0">
              <a:solidFill>
                <a:schemeClr val="tx2"/>
              </a:solidFill>
              <a:latin typeface="+mn-lt"/>
            </a:endParaRPr>
          </a:p>
        </p:txBody>
      </p:sp>
      <p:sp>
        <p:nvSpPr>
          <p:cNvPr id="28" name="Text Box 135"/>
          <p:cNvSpPr txBox="1">
            <a:spLocks noChangeArrowheads="1"/>
          </p:cNvSpPr>
          <p:nvPr/>
        </p:nvSpPr>
        <p:spPr bwMode="auto">
          <a:xfrm>
            <a:off x="2784536" y="5459693"/>
            <a:ext cx="720000" cy="2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Al-Via</a:t>
            </a:r>
            <a:endParaRPr lang="en-US" altLang="zh-TW" sz="1400" dirty="0">
              <a:solidFill>
                <a:schemeClr val="tx2"/>
              </a:solidFill>
              <a:latin typeface="+mn-lt"/>
            </a:endParaRPr>
          </a:p>
        </p:txBody>
      </p:sp>
      <p:sp>
        <p:nvSpPr>
          <p:cNvPr id="29" name="Text Box 149"/>
          <p:cNvSpPr txBox="1">
            <a:spLocks noChangeArrowheads="1"/>
          </p:cNvSpPr>
          <p:nvPr/>
        </p:nvSpPr>
        <p:spPr bwMode="auto">
          <a:xfrm>
            <a:off x="6409366" y="4874842"/>
            <a:ext cx="720000" cy="2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Metal2</a:t>
            </a:r>
            <a:endParaRPr lang="en-US" altLang="zh-TW" sz="1400" dirty="0">
              <a:solidFill>
                <a:schemeClr val="tx2"/>
              </a:solidFill>
              <a:latin typeface="+mn-lt"/>
            </a:endParaRPr>
          </a:p>
        </p:txBody>
      </p:sp>
      <p:sp>
        <p:nvSpPr>
          <p:cNvPr id="30" name="Text Box 135"/>
          <p:cNvSpPr txBox="1">
            <a:spLocks noChangeArrowheads="1"/>
          </p:cNvSpPr>
          <p:nvPr/>
        </p:nvSpPr>
        <p:spPr bwMode="auto">
          <a:xfrm>
            <a:off x="1861315" y="6085978"/>
            <a:ext cx="15430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eaLnBrk="1" hangingPunct="1">
              <a:spcBef>
                <a:spcPct val="50000"/>
              </a:spcBef>
            </a:pPr>
            <a:r>
              <a:rPr lang="en-US" altLang="zh-TW" sz="1400" dirty="0" smtClean="0">
                <a:solidFill>
                  <a:schemeClr val="tx2"/>
                </a:solidFill>
                <a:latin typeface="+mn-lt"/>
              </a:rPr>
              <a:t>MOS</a:t>
            </a:r>
            <a:endParaRPr lang="en-US" altLang="zh-TW" sz="1400" dirty="0">
              <a:solidFill>
                <a:schemeClr val="tx2"/>
              </a:solidFill>
              <a:latin typeface="+mn-lt"/>
            </a:endParaRPr>
          </a:p>
        </p:txBody>
      </p:sp>
      <p:sp>
        <p:nvSpPr>
          <p:cNvPr id="31" name="矩形 30"/>
          <p:cNvSpPr/>
          <p:nvPr/>
        </p:nvSpPr>
        <p:spPr>
          <a:xfrm>
            <a:off x="1087599" y="3919364"/>
            <a:ext cx="1131656" cy="307777"/>
          </a:xfrm>
          <a:prstGeom prst="rect">
            <a:avLst/>
          </a:prstGeom>
          <a:noFill/>
          <a:ln>
            <a:noFill/>
          </a:ln>
        </p:spPr>
        <p:txBody>
          <a:bodyPr wrap="square" rtlCol="0">
            <a:spAutoFit/>
          </a:bodyPr>
          <a:lstStyle/>
          <a:p>
            <a:r>
              <a:rPr lang="en-US" altLang="zh-TW" sz="1400" b="1" dirty="0">
                <a:solidFill>
                  <a:schemeClr val="accent6"/>
                </a:solidFill>
              </a:rPr>
              <a:t>(IMD, Oxide)</a:t>
            </a:r>
            <a:endParaRPr lang="zh-TW" altLang="en-US" sz="1400" b="1" dirty="0">
              <a:solidFill>
                <a:schemeClr val="accent6"/>
              </a:solidFill>
            </a:endParaRPr>
          </a:p>
        </p:txBody>
      </p:sp>
      <p:sp>
        <p:nvSpPr>
          <p:cNvPr id="5" name="矩形 4"/>
          <p:cNvSpPr/>
          <p:nvPr/>
        </p:nvSpPr>
        <p:spPr>
          <a:xfrm>
            <a:off x="5253367" y="5699451"/>
            <a:ext cx="747641" cy="307777"/>
          </a:xfrm>
          <a:prstGeom prst="rect">
            <a:avLst/>
          </a:prstGeom>
          <a:noFill/>
          <a:ln>
            <a:noFill/>
          </a:ln>
        </p:spPr>
        <p:txBody>
          <a:bodyPr wrap="square" rtlCol="0">
            <a:spAutoFit/>
          </a:bodyPr>
          <a:lstStyle/>
          <a:p>
            <a:r>
              <a:rPr lang="en-US" altLang="zh-TW" sz="1400" b="1" dirty="0">
                <a:solidFill>
                  <a:srgbClr val="FF0000"/>
                </a:solidFill>
              </a:rPr>
              <a:t> Defect </a:t>
            </a:r>
            <a:endParaRPr lang="zh-TW" altLang="en-US" sz="1400" b="1" dirty="0">
              <a:solidFill>
                <a:srgbClr val="FF0000"/>
              </a:solidFill>
            </a:endParaRPr>
          </a:p>
        </p:txBody>
      </p:sp>
      <p:sp>
        <p:nvSpPr>
          <p:cNvPr id="32" name="Text Box 5"/>
          <p:cNvSpPr txBox="1">
            <a:spLocks noChangeArrowheads="1"/>
          </p:cNvSpPr>
          <p:nvPr/>
        </p:nvSpPr>
        <p:spPr bwMode="auto">
          <a:xfrm>
            <a:off x="5271542" y="3664203"/>
            <a:ext cx="946093" cy="31393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600" dirty="0" smtClean="0">
                <a:solidFill>
                  <a:srgbClr val="FF0000"/>
                </a:solidFill>
                <a:latin typeface="+mn-lt"/>
                <a:ea typeface="細明體" panose="02020509000000000000" pitchFamily="49" charset="-120"/>
                <a:cs typeface="Times New Roman" panose="02020603050405020304" pitchFamily="18" charset="0"/>
              </a:rPr>
              <a:t>+ </a:t>
            </a:r>
            <a:r>
              <a:rPr lang="en-US" altLang="zh-TW" sz="1600" dirty="0">
                <a:solidFill>
                  <a:srgbClr val="FF0000"/>
                </a:solidFill>
                <a:latin typeface="+mn-lt"/>
                <a:ea typeface="細明體" panose="02020509000000000000" pitchFamily="49" charset="-120"/>
                <a:cs typeface="Times New Roman" panose="02020603050405020304" pitchFamily="18" charset="0"/>
              </a:rPr>
              <a:t>Defect</a:t>
            </a:r>
            <a:r>
              <a:rPr lang="en-US" altLang="zh-TW" sz="1600" baseline="-25000" dirty="0" smtClean="0">
                <a:solidFill>
                  <a:srgbClr val="FF0000"/>
                </a:solidFill>
                <a:latin typeface="+mn-lt"/>
                <a:ea typeface="細明體" panose="02020509000000000000" pitchFamily="49" charset="-120"/>
                <a:cs typeface="Times New Roman" panose="02020603050405020304" pitchFamily="18" charset="0"/>
              </a:rPr>
              <a:t> </a:t>
            </a:r>
            <a:endParaRPr lang="zh-TW" altLang="en-US" sz="1600" baseline="-25000" dirty="0">
              <a:solidFill>
                <a:srgbClr val="FF0000"/>
              </a:solidFill>
              <a:latin typeface="+mn-lt"/>
              <a:ea typeface="細明體" panose="02020509000000000000" pitchFamily="49" charset="-120"/>
              <a:cs typeface="Times New Roman" panose="02020603050405020304" pitchFamily="18" charset="0"/>
            </a:endParaRPr>
          </a:p>
        </p:txBody>
      </p:sp>
      <p:sp>
        <p:nvSpPr>
          <p:cNvPr id="33" name="Text Box 7"/>
          <p:cNvSpPr txBox="1">
            <a:spLocks noChangeArrowheads="1"/>
          </p:cNvSpPr>
          <p:nvPr/>
        </p:nvSpPr>
        <p:spPr bwMode="auto">
          <a:xfrm>
            <a:off x="3493048" y="3917181"/>
            <a:ext cx="711045" cy="338554"/>
          </a:xfrm>
          <a:prstGeom prst="rect">
            <a:avLst/>
          </a:prstGeom>
          <a:solidFill>
            <a:schemeClr val="bg1"/>
          </a:solidFill>
          <a:ln>
            <a:noFill/>
          </a:ln>
          <a:effectLs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r">
              <a:spcBef>
                <a:spcPct val="50000"/>
              </a:spcBef>
            </a:pPr>
            <a:r>
              <a:rPr lang="en-US" altLang="zh-TW" sz="1600" dirty="0" smtClean="0">
                <a:solidFill>
                  <a:srgbClr val="FF0000"/>
                </a:solidFill>
                <a:latin typeface="+mn-lt"/>
              </a:rPr>
              <a:t>1.55</a:t>
            </a:r>
            <a:r>
              <a:rPr lang="zh-TW" altLang="en-US" sz="1600" dirty="0" smtClean="0">
                <a:solidFill>
                  <a:srgbClr val="FF0000"/>
                </a:solidFill>
                <a:latin typeface="+mn-lt"/>
              </a:rPr>
              <a:t> </a:t>
            </a:r>
            <a:r>
              <a:rPr lang="en-US" altLang="zh-TW" sz="1600" dirty="0" smtClean="0">
                <a:solidFill>
                  <a:srgbClr val="FF0000"/>
                </a:solidFill>
                <a:latin typeface="+mn-lt"/>
              </a:rPr>
              <a:t>T</a:t>
            </a:r>
            <a:endParaRPr lang="en-US" altLang="zh-TW" sz="1600" b="0" dirty="0">
              <a:solidFill>
                <a:srgbClr val="FF0000"/>
              </a:solidFill>
              <a:latin typeface="+mn-lt"/>
            </a:endParaRPr>
          </a:p>
        </p:txBody>
      </p:sp>
    </p:spTree>
    <p:extLst>
      <p:ext uri="{BB962C8B-B14F-4D97-AF65-F5344CB8AC3E}">
        <p14:creationId xmlns:p14="http://schemas.microsoft.com/office/powerpoint/2010/main" val="361149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p:bldP spid="19" grpId="0"/>
      <p:bldP spid="22" grpId="0"/>
      <p:bldP spid="23" grpId="0"/>
      <p:bldP spid="24" grpId="0"/>
      <p:bldP spid="25" grpId="0"/>
      <p:bldP spid="27" grpId="0"/>
      <p:bldP spid="28" grpId="0"/>
      <p:bldP spid="29" grpId="0"/>
      <p:bldP spid="30" grpId="0"/>
      <p:bldP spid="31" grpId="0"/>
      <p:bldP spid="5" grpId="0"/>
      <p:bldP spid="32"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17</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Vacuum pump</a:t>
            </a:r>
            <a:endParaRPr lang="zh-TW" altLang="en-US" dirty="0"/>
          </a:p>
        </p:txBody>
      </p:sp>
      <p:sp>
        <p:nvSpPr>
          <p:cNvPr id="9" name="內容版面配置區 1"/>
          <p:cNvSpPr txBox="1">
            <a:spLocks noGrp="1"/>
          </p:cNvSpPr>
          <p:nvPr>
            <p:ph idx="1"/>
          </p:nvPr>
        </p:nvSpPr>
        <p:spPr>
          <a:xfrm>
            <a:off x="609600" y="745980"/>
            <a:ext cx="10972800" cy="1191777"/>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PVD</a:t>
            </a:r>
            <a:r>
              <a:rPr lang="zh-TW" altLang="en-US" dirty="0" smtClean="0"/>
              <a:t> </a:t>
            </a:r>
            <a:r>
              <a:rPr lang="en-US" altLang="zh-TW" dirty="0" smtClean="0"/>
              <a:t>Pump </a:t>
            </a:r>
            <a:r>
              <a:rPr lang="zh-TW" altLang="en-US" dirty="0" smtClean="0"/>
              <a:t>配置</a:t>
            </a:r>
            <a:endParaRPr lang="en-US" altLang="zh-TW" dirty="0" smtClean="0"/>
          </a:p>
          <a:p>
            <a:pPr lvl="1"/>
            <a:r>
              <a:rPr lang="en-US" altLang="zh-TW" dirty="0" smtClean="0"/>
              <a:t>Varian M2000 </a:t>
            </a:r>
            <a:r>
              <a:rPr lang="zh-TW" altLang="en-US" dirty="0" smtClean="0"/>
              <a:t>機型共 </a:t>
            </a:r>
            <a:r>
              <a:rPr lang="en-US" altLang="zh-TW" dirty="0" smtClean="0"/>
              <a:t>16</a:t>
            </a:r>
            <a:r>
              <a:rPr lang="zh-TW" altLang="en-US" dirty="0" smtClean="0"/>
              <a:t>顆 </a:t>
            </a:r>
            <a:r>
              <a:rPr lang="en-US" altLang="zh-TW" dirty="0" smtClean="0"/>
              <a:t>pump (Dry*6, Turbo*4, </a:t>
            </a:r>
            <a:r>
              <a:rPr lang="en-US" altLang="zh-TW" dirty="0" err="1" smtClean="0"/>
              <a:t>Cryo</a:t>
            </a:r>
            <a:r>
              <a:rPr lang="en-US" altLang="zh-TW" dirty="0" smtClean="0"/>
              <a:t>*6) </a:t>
            </a:r>
          </a:p>
          <a:p>
            <a:endParaRPr lang="en-US" altLang="zh-TW" dirty="0" smtClean="0"/>
          </a:p>
          <a:p>
            <a:pPr marL="361950" lvl="1" indent="0">
              <a:buFont typeface="Wingdings" panose="05000000000000000000" pitchFamily="2" charset="2"/>
              <a:buNone/>
            </a:pP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116691551"/>
              </p:ext>
            </p:extLst>
          </p:nvPr>
        </p:nvGraphicFramePr>
        <p:xfrm>
          <a:off x="1565031" y="1559190"/>
          <a:ext cx="9508211" cy="2159972"/>
        </p:xfrm>
        <a:graphic>
          <a:graphicData uri="http://schemas.openxmlformats.org/drawingml/2006/table">
            <a:tbl>
              <a:tblPr/>
              <a:tblGrid>
                <a:gridCol w="747346">
                  <a:extLst>
                    <a:ext uri="{9D8B030D-6E8A-4147-A177-3AD203B41FA5}">
                      <a16:colId xmlns:a16="http://schemas.microsoft.com/office/drawing/2014/main" val="3792362224"/>
                    </a:ext>
                  </a:extLst>
                </a:gridCol>
                <a:gridCol w="1081454">
                  <a:extLst>
                    <a:ext uri="{9D8B030D-6E8A-4147-A177-3AD203B41FA5}">
                      <a16:colId xmlns:a16="http://schemas.microsoft.com/office/drawing/2014/main" val="1552253311"/>
                    </a:ext>
                  </a:extLst>
                </a:gridCol>
                <a:gridCol w="2074984">
                  <a:extLst>
                    <a:ext uri="{9D8B030D-6E8A-4147-A177-3AD203B41FA5}">
                      <a16:colId xmlns:a16="http://schemas.microsoft.com/office/drawing/2014/main" val="121491483"/>
                    </a:ext>
                  </a:extLst>
                </a:gridCol>
                <a:gridCol w="3420208">
                  <a:extLst>
                    <a:ext uri="{9D8B030D-6E8A-4147-A177-3AD203B41FA5}">
                      <a16:colId xmlns:a16="http://schemas.microsoft.com/office/drawing/2014/main" val="695195127"/>
                    </a:ext>
                  </a:extLst>
                </a:gridCol>
                <a:gridCol w="2184219">
                  <a:extLst>
                    <a:ext uri="{9D8B030D-6E8A-4147-A177-3AD203B41FA5}">
                      <a16:colId xmlns:a16="http://schemas.microsoft.com/office/drawing/2014/main" val="449199869"/>
                    </a:ext>
                  </a:extLst>
                </a:gridCol>
              </a:tblGrid>
              <a:tr h="145045">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Machine</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廠牌</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Dry</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Turbo</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Cryo</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96026377"/>
                  </a:ext>
                </a:extLst>
              </a:tr>
              <a:tr h="435134">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M2-1~6</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Varian M2000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QDP40</a:t>
                      </a:r>
                    </a:p>
                    <a:p>
                      <a:pPr algn="l"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6</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Varian V250, Varian V301, PFEIFFER TMH261, SHIMADZU TMP-203LM </a:t>
                      </a:r>
                      <a:br>
                        <a:rPr lang="en-US" sz="1400" b="0" i="0" u="none" strike="noStrike" dirty="0">
                          <a:solidFill>
                            <a:srgbClr val="000000"/>
                          </a:solidFill>
                          <a:effectLst/>
                          <a:latin typeface="新細明體" panose="02020500000000000000" pitchFamily="18" charset="-120"/>
                          <a:ea typeface="新細明體" panose="02020500000000000000" pitchFamily="18" charset="-120"/>
                        </a:rPr>
                      </a:br>
                      <a:r>
                        <a:rPr lang="en-US" sz="1400" b="0" i="0" u="none" strike="noStrike" dirty="0">
                          <a:solidFill>
                            <a:srgbClr val="000000"/>
                          </a:solidFill>
                          <a:effectLst/>
                          <a:latin typeface="新細明體" panose="02020500000000000000" pitchFamily="18" charset="-120"/>
                          <a:ea typeface="新細明體" panose="02020500000000000000" pitchFamily="18" charset="-120"/>
                        </a:rPr>
                        <a:t>(LL chamber/</a:t>
                      </a:r>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Deags</a:t>
                      </a:r>
                      <a:r>
                        <a:rPr lang="en-US" sz="1400" b="0" i="0" u="none" strike="noStrike" dirty="0">
                          <a:solidFill>
                            <a:srgbClr val="000000"/>
                          </a:solidFill>
                          <a:effectLst/>
                          <a:latin typeface="新細明體" panose="02020500000000000000" pitchFamily="18" charset="-120"/>
                          <a:ea typeface="新細明體" panose="02020500000000000000" pitchFamily="18" charset="-120"/>
                        </a:rPr>
                        <a:t> chamber,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一台三顆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b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br>
                      <a:r>
                        <a:rPr lang="en-US" sz="1400" b="0" i="0" u="none" strike="noStrike" dirty="0">
                          <a:solidFill>
                            <a:srgbClr val="000000"/>
                          </a:solidFill>
                          <a:effectLst/>
                          <a:latin typeface="新細明體" panose="02020500000000000000" pitchFamily="18" charset="-120"/>
                          <a:ea typeface="新細明體" panose="02020500000000000000" pitchFamily="18" charset="-120"/>
                        </a:rPr>
                        <a:t>Varian V450, Alcatel ATH-1600M  </a:t>
                      </a:r>
                      <a:endParaRPr lang="en-US" sz="1400" b="0" i="0" u="none" strike="noStrike" dirty="0" smtClean="0">
                        <a:solidFill>
                          <a:srgbClr val="000000"/>
                        </a:solidFill>
                        <a:effectLst/>
                        <a:latin typeface="新細明體" panose="02020500000000000000" pitchFamily="18" charset="-120"/>
                        <a:ea typeface="新細明體" panose="02020500000000000000" pitchFamily="18" charset="-120"/>
                      </a:endParaRPr>
                    </a:p>
                    <a:p>
                      <a:pPr algn="ctr"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a:t>
                      </a:r>
                      <a:r>
                        <a:rPr lang="en-US" sz="1400" b="0" i="0" u="none" strike="noStrike" dirty="0">
                          <a:solidFill>
                            <a:srgbClr val="000000"/>
                          </a:solidFill>
                          <a:effectLst/>
                          <a:latin typeface="新細明體" panose="02020500000000000000" pitchFamily="18" charset="-120"/>
                          <a:ea typeface="新細明體" panose="02020500000000000000" pitchFamily="18" charset="-120"/>
                        </a:rPr>
                        <a:t>A2 chamber,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一台一顆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Edwards OB-8F</a:t>
                      </a:r>
                      <a:br>
                        <a:rPr lang="en-US" sz="1400" b="0" i="0" u="none" strike="noStrike" dirty="0">
                          <a:solidFill>
                            <a:srgbClr val="000000"/>
                          </a:solidFill>
                          <a:effectLst/>
                          <a:latin typeface="新細明體" panose="02020500000000000000" pitchFamily="18" charset="-120"/>
                          <a:ea typeface="新細明體" panose="02020500000000000000" pitchFamily="18" charset="-120"/>
                        </a:rPr>
                      </a:br>
                      <a:r>
                        <a:rPr lang="en-US" sz="1400" b="0" i="0" u="none" strike="noStrike" dirty="0">
                          <a:solidFill>
                            <a:srgbClr val="000000"/>
                          </a:solidFill>
                          <a:effectLst/>
                          <a:latin typeface="新細明體" panose="02020500000000000000" pitchFamily="18" charset="-120"/>
                          <a:ea typeface="新細明體" panose="02020500000000000000" pitchFamily="18" charset="-120"/>
                        </a:rPr>
                        <a:t>(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6</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33628642"/>
                  </a:ext>
                </a:extLst>
              </a:tr>
              <a:tr h="290089">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M2-7,10</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Varian M2i</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Edwards </a:t>
                      </a: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QDP40</a:t>
                      </a:r>
                    </a:p>
                    <a:p>
                      <a:pPr algn="l" fontAlgn="ct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4</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Varian V250, Varian V301, PFEIFFER TMH261 </a:t>
                      </a:r>
                      <a:br>
                        <a:rPr lang="en-US" sz="1400" b="0" i="0" u="none" strike="noStrike">
                          <a:solidFill>
                            <a:srgbClr val="000000"/>
                          </a:solidFill>
                          <a:effectLst/>
                          <a:latin typeface="新細明體" panose="02020500000000000000" pitchFamily="18" charset="-120"/>
                          <a:ea typeface="新細明體" panose="02020500000000000000" pitchFamily="18" charset="-120"/>
                        </a:rPr>
                      </a:br>
                      <a:r>
                        <a:rPr lang="en-US" sz="1400" b="0" i="0" u="none" strike="noStrike">
                          <a:solidFill>
                            <a:srgbClr val="000000"/>
                          </a:solidFill>
                          <a:effectLst/>
                          <a:latin typeface="新細明體" panose="02020500000000000000" pitchFamily="18" charset="-120"/>
                          <a:ea typeface="新細明體" panose="02020500000000000000" pitchFamily="18" charset="-120"/>
                        </a:rPr>
                        <a:t>(LL chamber/Deags chamber, </a:t>
                      </a:r>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一台三顆</a:t>
                      </a:r>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1400" b="0" i="0" u="none" strike="noStrike">
                          <a:solidFill>
                            <a:srgbClr val="000000"/>
                          </a:solidFill>
                          <a:effectLst/>
                          <a:latin typeface="新細明體" panose="02020500000000000000" pitchFamily="18" charset="-120"/>
                          <a:ea typeface="新細明體" panose="02020500000000000000" pitchFamily="18" charset="-120"/>
                        </a:rPr>
                      </a:br>
                      <a:r>
                        <a:rPr lang="en-US" sz="140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7</a:t>
                      </a:r>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19678056"/>
                  </a:ext>
                </a:extLst>
              </a:tr>
              <a:tr h="396982">
                <a:tc>
                  <a:txBody>
                    <a:bodyPr/>
                    <a:lstStyle/>
                    <a:p>
                      <a:pPr algn="l" fontAlgn="b"/>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M2-8,9,</a:t>
                      </a:r>
                    </a:p>
                    <a:p>
                      <a:pPr algn="l" fontAlgn="b"/>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11,12,13</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Apply Endura</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Edwards QDP40(CHC</a:t>
                      </a: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a:t>
                      </a:r>
                      <a:r>
                        <a:rPr lang="zh-TW" altLang="en-US" sz="1400" b="0" i="0" u="none" strike="noStrike" dirty="0" smtClean="0">
                          <a:solidFill>
                            <a:srgbClr val="000000"/>
                          </a:solidFill>
                          <a:effectLst/>
                          <a:latin typeface="新細明體" panose="02020500000000000000" pitchFamily="18" charset="-120"/>
                          <a:ea typeface="新細明體" panose="02020500000000000000" pitchFamily="18" charset="-120"/>
                        </a:rPr>
                        <a:t> </a:t>
                      </a: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QDP40+QMB250(System</a:t>
                      </a:r>
                      <a:r>
                        <a:rPr lang="en-US"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 LEYBOLD TMP-361C (CHC)</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Edwards OB-8F</a:t>
                      </a:r>
                      <a:br>
                        <a:rPr lang="en-US" sz="1400" b="0" i="0" u="none" strike="noStrike" dirty="0">
                          <a:solidFill>
                            <a:srgbClr val="000000"/>
                          </a:solidFill>
                          <a:effectLst/>
                          <a:latin typeface="新細明體" panose="02020500000000000000" pitchFamily="18" charset="-120"/>
                          <a:ea typeface="新細明體" panose="02020500000000000000" pitchFamily="18" charset="-120"/>
                        </a:rPr>
                      </a:br>
                      <a:r>
                        <a:rPr lang="en-US" sz="1400" b="0" i="0" u="none" strike="noStrike" dirty="0">
                          <a:solidFill>
                            <a:srgbClr val="000000"/>
                          </a:solidFill>
                          <a:effectLst/>
                          <a:latin typeface="新細明體" panose="02020500000000000000" pitchFamily="18" charset="-120"/>
                          <a:ea typeface="新細明體" panose="02020500000000000000" pitchFamily="18" charset="-120"/>
                        </a:rPr>
                        <a:t>( </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6</a:t>
                      </a: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80278210"/>
                  </a:ext>
                </a:extLst>
              </a:tr>
            </a:tbl>
          </a:graphicData>
        </a:graphic>
      </p:graphicFrame>
      <p:pic>
        <p:nvPicPr>
          <p:cNvPr id="24" name="圖片 23"/>
          <p:cNvPicPr>
            <a:picLocks noChangeAspect="1"/>
          </p:cNvPicPr>
          <p:nvPr/>
        </p:nvPicPr>
        <p:blipFill rotWithShape="1">
          <a:blip r:embed="rId3"/>
          <a:srcRect l="36964" t="17618" r="27083" b="13653"/>
          <a:stretch/>
        </p:blipFill>
        <p:spPr>
          <a:xfrm>
            <a:off x="2283303" y="3823780"/>
            <a:ext cx="2357361" cy="2714586"/>
          </a:xfrm>
          <a:prstGeom prst="rect">
            <a:avLst/>
          </a:prstGeom>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500" y="3823780"/>
            <a:ext cx="3810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02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3192" y="1030458"/>
            <a:ext cx="10972800" cy="5000096"/>
          </a:xfrm>
        </p:spPr>
        <p:txBody>
          <a:bodyPr/>
          <a:lstStyle/>
          <a:p>
            <a:r>
              <a:rPr lang="en-US" altLang="zh-TW" dirty="0" err="1" smtClean="0"/>
              <a:t>Spurtter</a:t>
            </a:r>
            <a:r>
              <a:rPr lang="en-US" altLang="zh-TW" dirty="0" smtClean="0"/>
              <a:t> </a:t>
            </a:r>
            <a:r>
              <a:rPr lang="zh-TW" altLang="en-US" dirty="0" smtClean="0"/>
              <a:t>共有 </a:t>
            </a:r>
            <a:r>
              <a:rPr lang="en-US" altLang="zh-TW" dirty="0" smtClean="0"/>
              <a:t>3</a:t>
            </a:r>
            <a:r>
              <a:rPr lang="zh-TW" altLang="en-US" dirty="0" smtClean="0"/>
              <a:t> 種 </a:t>
            </a:r>
            <a:r>
              <a:rPr lang="en-US" altLang="zh-TW" dirty="0" smtClean="0"/>
              <a:t>pump</a:t>
            </a:r>
            <a:r>
              <a:rPr lang="zh-TW" altLang="en-US" dirty="0" smtClean="0"/>
              <a:t> 維持 </a:t>
            </a:r>
            <a:r>
              <a:rPr lang="en-US" altLang="zh-TW" dirty="0" smtClean="0"/>
              <a:t>chamber</a:t>
            </a:r>
            <a:r>
              <a:rPr lang="zh-TW" altLang="en-US" dirty="0" smtClean="0"/>
              <a:t> 真空度 </a:t>
            </a:r>
            <a:r>
              <a:rPr lang="en-US" altLang="zh-TW" dirty="0" smtClean="0"/>
              <a:t>(</a:t>
            </a:r>
            <a:r>
              <a:rPr lang="zh-TW" altLang="en-US" dirty="0" smtClean="0"/>
              <a:t> </a:t>
            </a:r>
            <a:r>
              <a:rPr lang="en-US" altLang="zh-TW" dirty="0" smtClean="0"/>
              <a:t>Dry pump , Turbo pump , </a:t>
            </a:r>
            <a:r>
              <a:rPr lang="en-US" altLang="zh-TW" dirty="0" err="1" smtClean="0"/>
              <a:t>Cryopump</a:t>
            </a:r>
            <a:r>
              <a:rPr lang="en-US" altLang="zh-TW" dirty="0" smtClean="0"/>
              <a:t> )</a:t>
            </a:r>
          </a:p>
          <a:p>
            <a:pPr lvl="1"/>
            <a:r>
              <a:rPr lang="en-US" altLang="zh-TW" dirty="0" smtClean="0"/>
              <a:t>LLC : </a:t>
            </a:r>
            <a:r>
              <a:rPr lang="zh-TW" altLang="en-US" dirty="0" smtClean="0"/>
              <a:t>先以 </a:t>
            </a:r>
            <a:r>
              <a:rPr lang="en-US" altLang="zh-TW" dirty="0" smtClean="0"/>
              <a:t>dry</a:t>
            </a:r>
            <a:r>
              <a:rPr lang="zh-TW" altLang="en-US" dirty="0" smtClean="0"/>
              <a:t> </a:t>
            </a:r>
            <a:r>
              <a:rPr lang="en-US" altLang="zh-TW" dirty="0" smtClean="0"/>
              <a:t>pump</a:t>
            </a:r>
            <a:r>
              <a:rPr lang="zh-TW" altLang="en-US" dirty="0" smtClean="0"/>
              <a:t> 粗抽至 </a:t>
            </a:r>
            <a:r>
              <a:rPr lang="en-US" altLang="zh-TW" dirty="0" smtClean="0"/>
              <a:t>5e-2 </a:t>
            </a:r>
            <a:r>
              <a:rPr lang="en-US" altLang="zh-TW" dirty="0" err="1" smtClean="0"/>
              <a:t>torr</a:t>
            </a:r>
            <a:r>
              <a:rPr lang="en-US" altLang="zh-TW" dirty="0" smtClean="0"/>
              <a:t> </a:t>
            </a:r>
            <a:r>
              <a:rPr lang="zh-TW" altLang="en-US" dirty="0" smtClean="0"/>
              <a:t>後 </a:t>
            </a:r>
            <a:r>
              <a:rPr lang="en-US" altLang="zh-TW" dirty="0" smtClean="0"/>
              <a:t>, </a:t>
            </a:r>
            <a:r>
              <a:rPr lang="zh-TW" altLang="en-US" dirty="0" smtClean="0"/>
              <a:t>再以 </a:t>
            </a:r>
            <a:r>
              <a:rPr lang="en-US" altLang="zh-TW" dirty="0" smtClean="0"/>
              <a:t>turbo pump </a:t>
            </a:r>
            <a:r>
              <a:rPr lang="zh-TW" altLang="en-US" dirty="0" smtClean="0"/>
              <a:t>維持 </a:t>
            </a:r>
            <a:r>
              <a:rPr lang="en-US" altLang="zh-TW" dirty="0" smtClean="0"/>
              <a:t>1e-4 </a:t>
            </a:r>
            <a:r>
              <a:rPr lang="en-US" altLang="zh-TW" dirty="0" err="1" smtClean="0"/>
              <a:t>torr</a:t>
            </a:r>
            <a:r>
              <a:rPr lang="en-US" altLang="zh-TW" dirty="0" smtClean="0"/>
              <a:t> </a:t>
            </a:r>
            <a:r>
              <a:rPr lang="zh-TW" altLang="en-US" dirty="0" smtClean="0"/>
              <a:t>以下真空度後 </a:t>
            </a:r>
            <a:r>
              <a:rPr lang="en-US" altLang="zh-TW" dirty="0" smtClean="0"/>
              <a:t>, </a:t>
            </a:r>
            <a:r>
              <a:rPr lang="zh-TW" altLang="en-US" dirty="0" smtClean="0"/>
              <a:t>才</a:t>
            </a:r>
            <a:r>
              <a:rPr lang="zh-TW" altLang="en-US" dirty="0"/>
              <a:t>可</a:t>
            </a:r>
            <a:r>
              <a:rPr lang="zh-TW" altLang="en-US" dirty="0" smtClean="0"/>
              <a:t>開啟 </a:t>
            </a:r>
            <a:r>
              <a:rPr lang="en-US" altLang="zh-TW" dirty="0" smtClean="0"/>
              <a:t>LLC </a:t>
            </a:r>
            <a:r>
              <a:rPr lang="zh-TW" altLang="en-US" dirty="0" smtClean="0"/>
              <a:t>與 </a:t>
            </a:r>
            <a:r>
              <a:rPr lang="en-US" altLang="zh-TW" dirty="0" smtClean="0"/>
              <a:t>DCM</a:t>
            </a:r>
            <a:r>
              <a:rPr lang="zh-TW" altLang="en-US" dirty="0" smtClean="0"/>
              <a:t> 的 </a:t>
            </a:r>
            <a:endParaRPr lang="en-US" altLang="zh-TW" dirty="0" smtClean="0"/>
          </a:p>
          <a:p>
            <a:pPr marL="361950" lvl="1" indent="0">
              <a:buNone/>
            </a:pPr>
            <a:r>
              <a:rPr lang="zh-TW" altLang="en-US" dirty="0"/>
              <a:t> </a:t>
            </a:r>
            <a:r>
              <a:rPr lang="zh-TW" altLang="en-US" dirty="0" smtClean="0"/>
              <a:t>               </a:t>
            </a:r>
            <a:r>
              <a:rPr lang="en-US" altLang="zh-TW" dirty="0" err="1" smtClean="0"/>
              <a:t>iso</a:t>
            </a:r>
            <a:r>
              <a:rPr lang="zh-TW" altLang="en-US" dirty="0" smtClean="0"/>
              <a:t> </a:t>
            </a:r>
            <a:r>
              <a:rPr lang="en-US" altLang="zh-TW" dirty="0" smtClean="0"/>
              <a:t>–</a:t>
            </a:r>
            <a:r>
              <a:rPr lang="zh-TW" altLang="en-US" dirty="0" smtClean="0"/>
              <a:t> </a:t>
            </a:r>
            <a:r>
              <a:rPr lang="en-US" altLang="zh-TW" dirty="0" smtClean="0"/>
              <a:t>valve .</a:t>
            </a:r>
          </a:p>
          <a:p>
            <a:pPr lvl="1"/>
            <a:r>
              <a:rPr lang="en-US" altLang="zh-TW" dirty="0" smtClean="0"/>
              <a:t>DCM : </a:t>
            </a:r>
            <a:r>
              <a:rPr lang="zh-TW" altLang="en-US" dirty="0" smtClean="0"/>
              <a:t>先</a:t>
            </a:r>
            <a:r>
              <a:rPr lang="zh-TW" altLang="en-US" dirty="0"/>
              <a:t>以 </a:t>
            </a:r>
            <a:r>
              <a:rPr lang="en-US" altLang="zh-TW" dirty="0"/>
              <a:t>dry</a:t>
            </a:r>
            <a:r>
              <a:rPr lang="zh-TW" altLang="en-US" dirty="0"/>
              <a:t> </a:t>
            </a:r>
            <a:r>
              <a:rPr lang="en-US" altLang="zh-TW" dirty="0"/>
              <a:t>pump</a:t>
            </a:r>
            <a:r>
              <a:rPr lang="zh-TW" altLang="en-US" dirty="0"/>
              <a:t> 粗抽至 </a:t>
            </a:r>
            <a:r>
              <a:rPr lang="en-US" altLang="zh-TW" dirty="0"/>
              <a:t>5e-2 </a:t>
            </a:r>
            <a:r>
              <a:rPr lang="en-US" altLang="zh-TW" dirty="0" err="1"/>
              <a:t>torr</a:t>
            </a:r>
            <a:r>
              <a:rPr lang="en-US" altLang="zh-TW" dirty="0"/>
              <a:t> </a:t>
            </a:r>
            <a:r>
              <a:rPr lang="zh-TW" altLang="en-US" dirty="0"/>
              <a:t>後 </a:t>
            </a:r>
            <a:r>
              <a:rPr lang="en-US" altLang="zh-TW" dirty="0" smtClean="0"/>
              <a:t>,</a:t>
            </a:r>
            <a:r>
              <a:rPr lang="zh-TW" altLang="en-US" dirty="0" smtClean="0"/>
              <a:t> 開啟 </a:t>
            </a:r>
            <a:r>
              <a:rPr lang="en-US" altLang="zh-TW" dirty="0"/>
              <a:t>Hi</a:t>
            </a:r>
            <a:r>
              <a:rPr lang="zh-TW" altLang="en-US" dirty="0"/>
              <a:t> </a:t>
            </a:r>
            <a:r>
              <a:rPr lang="en-US" altLang="zh-TW" dirty="0"/>
              <a:t>–</a:t>
            </a:r>
            <a:r>
              <a:rPr lang="zh-TW" altLang="en-US" dirty="0"/>
              <a:t> </a:t>
            </a:r>
            <a:r>
              <a:rPr lang="en-US" altLang="zh-TW" dirty="0"/>
              <a:t>vacuum</a:t>
            </a:r>
            <a:r>
              <a:rPr lang="zh-TW" altLang="en-US" dirty="0"/>
              <a:t> </a:t>
            </a:r>
            <a:r>
              <a:rPr lang="en-US" altLang="zh-TW" dirty="0"/>
              <a:t>–</a:t>
            </a:r>
            <a:r>
              <a:rPr lang="zh-TW" altLang="en-US" dirty="0"/>
              <a:t> </a:t>
            </a:r>
            <a:r>
              <a:rPr lang="en-US" altLang="zh-TW" dirty="0"/>
              <a:t>valve</a:t>
            </a:r>
            <a:r>
              <a:rPr lang="zh-TW" altLang="en-US" dirty="0"/>
              <a:t> </a:t>
            </a:r>
            <a:r>
              <a:rPr lang="en-US" altLang="zh-TW" dirty="0" smtClean="0"/>
              <a:t>, </a:t>
            </a:r>
            <a:r>
              <a:rPr lang="zh-TW" altLang="en-US" dirty="0" smtClean="0"/>
              <a:t>再</a:t>
            </a:r>
            <a:r>
              <a:rPr lang="zh-TW" altLang="en-US" dirty="0"/>
              <a:t>以 </a:t>
            </a:r>
            <a:r>
              <a:rPr lang="en-US" altLang="zh-TW" dirty="0" smtClean="0"/>
              <a:t> </a:t>
            </a:r>
            <a:r>
              <a:rPr lang="en-US" altLang="zh-TW" dirty="0" err="1" smtClean="0"/>
              <a:t>cryopump</a:t>
            </a:r>
            <a:r>
              <a:rPr lang="en-US" altLang="zh-TW" dirty="0" smtClean="0"/>
              <a:t> </a:t>
            </a:r>
            <a:r>
              <a:rPr lang="zh-TW" altLang="en-US" dirty="0"/>
              <a:t>維持 </a:t>
            </a:r>
            <a:r>
              <a:rPr lang="en-US" altLang="zh-TW" dirty="0" smtClean="0"/>
              <a:t>1e-6 </a:t>
            </a:r>
            <a:r>
              <a:rPr lang="en-US" altLang="zh-TW" dirty="0" err="1"/>
              <a:t>torr</a:t>
            </a:r>
            <a:r>
              <a:rPr lang="en-US" altLang="zh-TW" dirty="0"/>
              <a:t> </a:t>
            </a:r>
            <a:r>
              <a:rPr lang="zh-TW" altLang="en-US" dirty="0"/>
              <a:t>以下真空</a:t>
            </a:r>
            <a:r>
              <a:rPr lang="zh-TW" altLang="en-US" dirty="0" smtClean="0"/>
              <a:t>度 </a:t>
            </a:r>
            <a:r>
              <a:rPr lang="en-US" altLang="zh-TW" dirty="0" smtClean="0"/>
              <a:t>.</a:t>
            </a:r>
          </a:p>
          <a:p>
            <a:pPr lvl="1"/>
            <a:r>
              <a:rPr lang="en-US" altLang="zh-TW" dirty="0" smtClean="0"/>
              <a:t>Degas ( HS2 ) : </a:t>
            </a:r>
            <a:r>
              <a:rPr lang="zh-TW" altLang="en-US" dirty="0" smtClean="0"/>
              <a:t>先</a:t>
            </a:r>
            <a:r>
              <a:rPr lang="zh-TW" altLang="en-US" dirty="0"/>
              <a:t>以 </a:t>
            </a:r>
            <a:r>
              <a:rPr lang="en-US" altLang="zh-TW" dirty="0"/>
              <a:t>dry</a:t>
            </a:r>
            <a:r>
              <a:rPr lang="zh-TW" altLang="en-US" dirty="0"/>
              <a:t> </a:t>
            </a:r>
            <a:r>
              <a:rPr lang="en-US" altLang="zh-TW" dirty="0"/>
              <a:t>pump</a:t>
            </a:r>
            <a:r>
              <a:rPr lang="zh-TW" altLang="en-US" dirty="0"/>
              <a:t> 粗抽至 </a:t>
            </a:r>
            <a:r>
              <a:rPr lang="en-US" altLang="zh-TW" dirty="0"/>
              <a:t>5e-2 </a:t>
            </a:r>
            <a:r>
              <a:rPr lang="en-US" altLang="zh-TW" dirty="0" err="1"/>
              <a:t>torr</a:t>
            </a:r>
            <a:r>
              <a:rPr lang="en-US" altLang="zh-TW" dirty="0"/>
              <a:t> </a:t>
            </a:r>
            <a:r>
              <a:rPr lang="zh-TW" altLang="en-US" dirty="0"/>
              <a:t>後 </a:t>
            </a:r>
            <a:r>
              <a:rPr lang="en-US" altLang="zh-TW" dirty="0"/>
              <a:t>,</a:t>
            </a:r>
            <a:r>
              <a:rPr lang="zh-TW" altLang="en-US" dirty="0" smtClean="0"/>
              <a:t> 再開啟 </a:t>
            </a:r>
            <a:r>
              <a:rPr lang="en-US" altLang="zh-TW" dirty="0" smtClean="0"/>
              <a:t>turbo pump </a:t>
            </a:r>
            <a:r>
              <a:rPr lang="zh-TW" altLang="en-US" dirty="0" smtClean="0"/>
              <a:t>維持 </a:t>
            </a:r>
            <a:r>
              <a:rPr lang="en-US" altLang="zh-TW" dirty="0"/>
              <a:t>1e-6 </a:t>
            </a:r>
            <a:r>
              <a:rPr lang="en-US" altLang="zh-TW" dirty="0" err="1"/>
              <a:t>torr</a:t>
            </a:r>
            <a:r>
              <a:rPr lang="en-US" altLang="zh-TW" dirty="0"/>
              <a:t> </a:t>
            </a:r>
            <a:r>
              <a:rPr lang="zh-TW" altLang="en-US" dirty="0"/>
              <a:t>以下真空度 </a:t>
            </a:r>
            <a:r>
              <a:rPr lang="en-US" altLang="zh-TW" dirty="0"/>
              <a:t>.</a:t>
            </a:r>
            <a:endParaRPr lang="en-US" altLang="zh-TW" dirty="0" smtClean="0"/>
          </a:p>
          <a:p>
            <a:pPr lvl="1"/>
            <a:r>
              <a:rPr lang="en-US" altLang="zh-TW" dirty="0" smtClean="0"/>
              <a:t>TM : </a:t>
            </a:r>
            <a:r>
              <a:rPr lang="zh-TW" altLang="en-US" dirty="0" smtClean="0"/>
              <a:t>先</a:t>
            </a:r>
            <a:r>
              <a:rPr lang="zh-TW" altLang="en-US" dirty="0"/>
              <a:t>以 </a:t>
            </a:r>
            <a:r>
              <a:rPr lang="en-US" altLang="zh-TW" dirty="0"/>
              <a:t>dry</a:t>
            </a:r>
            <a:r>
              <a:rPr lang="zh-TW" altLang="en-US" dirty="0"/>
              <a:t> </a:t>
            </a:r>
            <a:r>
              <a:rPr lang="en-US" altLang="zh-TW" dirty="0"/>
              <a:t>pump</a:t>
            </a:r>
            <a:r>
              <a:rPr lang="zh-TW" altLang="en-US" dirty="0"/>
              <a:t> 粗抽至 </a:t>
            </a:r>
            <a:r>
              <a:rPr lang="en-US" altLang="zh-TW" dirty="0"/>
              <a:t>5e-2 </a:t>
            </a:r>
            <a:r>
              <a:rPr lang="en-US" altLang="zh-TW" dirty="0" err="1"/>
              <a:t>torr</a:t>
            </a:r>
            <a:r>
              <a:rPr lang="en-US" altLang="zh-TW" dirty="0"/>
              <a:t> </a:t>
            </a:r>
            <a:r>
              <a:rPr lang="zh-TW" altLang="en-US" dirty="0"/>
              <a:t>後 </a:t>
            </a:r>
            <a:r>
              <a:rPr lang="en-US" altLang="zh-TW" dirty="0" smtClean="0"/>
              <a:t>,</a:t>
            </a:r>
            <a:r>
              <a:rPr lang="zh-TW" altLang="en-US" dirty="0" smtClean="0"/>
              <a:t> 開啟 </a:t>
            </a:r>
            <a:r>
              <a:rPr lang="en-US" altLang="zh-TW" dirty="0"/>
              <a:t>Hi</a:t>
            </a:r>
            <a:r>
              <a:rPr lang="zh-TW" altLang="en-US" dirty="0"/>
              <a:t> </a:t>
            </a:r>
            <a:r>
              <a:rPr lang="en-US" altLang="zh-TW" dirty="0"/>
              <a:t>–</a:t>
            </a:r>
            <a:r>
              <a:rPr lang="zh-TW" altLang="en-US" dirty="0"/>
              <a:t> </a:t>
            </a:r>
            <a:r>
              <a:rPr lang="en-US" altLang="zh-TW" dirty="0"/>
              <a:t>vacuum</a:t>
            </a:r>
            <a:r>
              <a:rPr lang="zh-TW" altLang="en-US" dirty="0"/>
              <a:t> </a:t>
            </a:r>
            <a:r>
              <a:rPr lang="en-US" altLang="zh-TW" dirty="0"/>
              <a:t>–</a:t>
            </a:r>
            <a:r>
              <a:rPr lang="zh-TW" altLang="en-US" dirty="0"/>
              <a:t> </a:t>
            </a:r>
            <a:r>
              <a:rPr lang="en-US" altLang="zh-TW" dirty="0"/>
              <a:t>valve</a:t>
            </a:r>
            <a:r>
              <a:rPr lang="zh-TW" altLang="en-US" dirty="0"/>
              <a:t> </a:t>
            </a:r>
            <a:r>
              <a:rPr lang="en-US" altLang="zh-TW" dirty="0" smtClean="0"/>
              <a:t>, </a:t>
            </a:r>
            <a:r>
              <a:rPr lang="zh-TW" altLang="en-US" dirty="0" smtClean="0"/>
              <a:t>再</a:t>
            </a:r>
            <a:r>
              <a:rPr lang="zh-TW" altLang="en-US" dirty="0"/>
              <a:t>以 </a:t>
            </a:r>
            <a:r>
              <a:rPr lang="en-US" altLang="zh-TW" dirty="0"/>
              <a:t> </a:t>
            </a:r>
            <a:r>
              <a:rPr lang="en-US" altLang="zh-TW" dirty="0" err="1"/>
              <a:t>cryopump</a:t>
            </a:r>
            <a:r>
              <a:rPr lang="en-US" altLang="zh-TW" dirty="0"/>
              <a:t> </a:t>
            </a:r>
            <a:r>
              <a:rPr lang="zh-TW" altLang="en-US" dirty="0"/>
              <a:t>維持 </a:t>
            </a:r>
            <a:r>
              <a:rPr lang="en-US" altLang="zh-TW" dirty="0"/>
              <a:t>1e-6 </a:t>
            </a:r>
            <a:r>
              <a:rPr lang="en-US" altLang="zh-TW" dirty="0" err="1"/>
              <a:t>torr</a:t>
            </a:r>
            <a:r>
              <a:rPr lang="en-US" altLang="zh-TW" dirty="0"/>
              <a:t> </a:t>
            </a:r>
            <a:r>
              <a:rPr lang="zh-TW" altLang="en-US" dirty="0"/>
              <a:t>以下真空</a:t>
            </a:r>
            <a:r>
              <a:rPr lang="zh-TW" altLang="en-US" dirty="0" smtClean="0"/>
              <a:t>度 </a:t>
            </a:r>
            <a:r>
              <a:rPr lang="en-US" altLang="zh-TW" dirty="0" smtClean="0"/>
              <a:t>.</a:t>
            </a:r>
          </a:p>
          <a:p>
            <a:pPr marL="361950" lvl="1" indent="0">
              <a:buNone/>
            </a:pPr>
            <a:r>
              <a:rPr lang="en-US" altLang="zh-TW" dirty="0"/>
              <a:t> </a:t>
            </a:r>
            <a:r>
              <a:rPr lang="en-US" altLang="zh-TW" dirty="0" smtClean="0"/>
              <a:t>               </a:t>
            </a:r>
            <a:r>
              <a:rPr lang="zh-TW" altLang="en-US" dirty="0" smtClean="0"/>
              <a:t>機台設定 </a:t>
            </a:r>
            <a:r>
              <a:rPr lang="en-US" altLang="zh-TW" dirty="0" smtClean="0"/>
              <a:t>1e-3 </a:t>
            </a:r>
            <a:r>
              <a:rPr lang="en-US" altLang="zh-TW" dirty="0" err="1" smtClean="0"/>
              <a:t>torr</a:t>
            </a:r>
            <a:r>
              <a:rPr lang="en-US" altLang="zh-TW" dirty="0" smtClean="0"/>
              <a:t> </a:t>
            </a:r>
            <a:r>
              <a:rPr lang="zh-TW" altLang="en-US" dirty="0" smtClean="0"/>
              <a:t>才可開啟 </a:t>
            </a:r>
            <a:r>
              <a:rPr lang="en-US" altLang="zh-TW" dirty="0" err="1" smtClean="0"/>
              <a:t>iso</a:t>
            </a:r>
            <a:r>
              <a:rPr lang="en-US" altLang="zh-TW" dirty="0" smtClean="0"/>
              <a:t> valve </a:t>
            </a:r>
            <a:r>
              <a:rPr lang="zh-TW" altLang="en-US" dirty="0" smtClean="0"/>
              <a:t>傳送 </a:t>
            </a:r>
            <a:r>
              <a:rPr lang="en-US" altLang="zh-TW" dirty="0" smtClean="0"/>
              <a:t>wafer .</a:t>
            </a:r>
            <a:endParaRPr lang="en-US" altLang="zh-TW" dirty="0"/>
          </a:p>
          <a:p>
            <a:pPr lvl="1"/>
            <a:r>
              <a:rPr lang="en-US" altLang="zh-TW" dirty="0" smtClean="0"/>
              <a:t>Process chamber : </a:t>
            </a:r>
            <a:r>
              <a:rPr lang="zh-TW" altLang="en-US" dirty="0" smtClean="0"/>
              <a:t>先</a:t>
            </a:r>
            <a:r>
              <a:rPr lang="zh-TW" altLang="en-US" dirty="0"/>
              <a:t>以 </a:t>
            </a:r>
            <a:r>
              <a:rPr lang="en-US" altLang="zh-TW" dirty="0"/>
              <a:t>dry</a:t>
            </a:r>
            <a:r>
              <a:rPr lang="zh-TW" altLang="en-US" dirty="0"/>
              <a:t> </a:t>
            </a:r>
            <a:r>
              <a:rPr lang="en-US" altLang="zh-TW" dirty="0"/>
              <a:t>pump</a:t>
            </a:r>
            <a:r>
              <a:rPr lang="zh-TW" altLang="en-US" dirty="0"/>
              <a:t> 粗抽至 </a:t>
            </a:r>
            <a:r>
              <a:rPr lang="en-US" altLang="zh-TW" dirty="0"/>
              <a:t>5e-2 </a:t>
            </a:r>
            <a:r>
              <a:rPr lang="en-US" altLang="zh-TW" dirty="0" err="1"/>
              <a:t>torr</a:t>
            </a:r>
            <a:r>
              <a:rPr lang="en-US" altLang="zh-TW" dirty="0"/>
              <a:t> </a:t>
            </a:r>
            <a:r>
              <a:rPr lang="zh-TW" altLang="en-US" dirty="0"/>
              <a:t>後 </a:t>
            </a:r>
            <a:r>
              <a:rPr lang="en-US" altLang="zh-TW" dirty="0"/>
              <a:t>, </a:t>
            </a:r>
            <a:r>
              <a:rPr lang="zh-TW" altLang="en-US" dirty="0" smtClean="0"/>
              <a:t>開啟 </a:t>
            </a:r>
            <a:r>
              <a:rPr lang="en-US" altLang="zh-TW" dirty="0" smtClean="0"/>
              <a:t>Hi</a:t>
            </a:r>
            <a:r>
              <a:rPr lang="zh-TW" altLang="en-US" dirty="0" smtClean="0"/>
              <a:t> </a:t>
            </a:r>
            <a:r>
              <a:rPr lang="en-US" altLang="zh-TW" dirty="0" smtClean="0"/>
              <a:t>–</a:t>
            </a:r>
            <a:r>
              <a:rPr lang="zh-TW" altLang="en-US" dirty="0" smtClean="0"/>
              <a:t> </a:t>
            </a:r>
            <a:r>
              <a:rPr lang="en-US" altLang="zh-TW" dirty="0" smtClean="0"/>
              <a:t>vacuum</a:t>
            </a:r>
            <a:r>
              <a:rPr lang="zh-TW" altLang="en-US" dirty="0" smtClean="0"/>
              <a:t> </a:t>
            </a:r>
            <a:r>
              <a:rPr lang="en-US" altLang="zh-TW" dirty="0" smtClean="0"/>
              <a:t>–</a:t>
            </a:r>
            <a:r>
              <a:rPr lang="zh-TW" altLang="en-US" dirty="0" smtClean="0"/>
              <a:t> </a:t>
            </a:r>
            <a:r>
              <a:rPr lang="en-US" altLang="zh-TW" dirty="0" smtClean="0"/>
              <a:t>valve</a:t>
            </a:r>
            <a:r>
              <a:rPr lang="zh-TW" altLang="en-US" dirty="0" smtClean="0"/>
              <a:t> </a:t>
            </a:r>
            <a:r>
              <a:rPr lang="en-US" altLang="zh-TW" dirty="0" smtClean="0"/>
              <a:t>,</a:t>
            </a:r>
            <a:r>
              <a:rPr lang="zh-TW" altLang="en-US" dirty="0" smtClean="0"/>
              <a:t> 再</a:t>
            </a:r>
            <a:r>
              <a:rPr lang="zh-TW" altLang="en-US" dirty="0"/>
              <a:t>以 </a:t>
            </a:r>
            <a:r>
              <a:rPr lang="en-US" altLang="zh-TW" dirty="0"/>
              <a:t> </a:t>
            </a:r>
            <a:r>
              <a:rPr lang="en-US" altLang="zh-TW" dirty="0" err="1"/>
              <a:t>cryopump</a:t>
            </a:r>
            <a:r>
              <a:rPr lang="en-US" altLang="zh-TW" dirty="0"/>
              <a:t> </a:t>
            </a:r>
            <a:r>
              <a:rPr lang="zh-TW" altLang="en-US" dirty="0"/>
              <a:t>維持 </a:t>
            </a:r>
            <a:r>
              <a:rPr lang="en-US" altLang="zh-TW" dirty="0"/>
              <a:t>1e-6 </a:t>
            </a:r>
            <a:r>
              <a:rPr lang="en-US" altLang="zh-TW" dirty="0" err="1"/>
              <a:t>torr</a:t>
            </a:r>
            <a:r>
              <a:rPr lang="en-US" altLang="zh-TW" dirty="0"/>
              <a:t> </a:t>
            </a:r>
            <a:r>
              <a:rPr lang="zh-TW" altLang="en-US" dirty="0" smtClean="0"/>
              <a:t>以下</a:t>
            </a:r>
            <a:endParaRPr lang="en-US" altLang="zh-TW" dirty="0" smtClean="0"/>
          </a:p>
          <a:p>
            <a:pPr marL="361950" lvl="1" indent="0">
              <a:buNone/>
            </a:pPr>
            <a:r>
              <a:rPr lang="en-US" altLang="zh-TW" dirty="0"/>
              <a:t> </a:t>
            </a:r>
            <a:r>
              <a:rPr lang="en-US" altLang="zh-TW" dirty="0" smtClean="0"/>
              <a:t>                                       </a:t>
            </a:r>
            <a:r>
              <a:rPr lang="zh-TW" altLang="en-US" dirty="0" smtClean="0"/>
              <a:t>真 空度 </a:t>
            </a:r>
            <a:r>
              <a:rPr lang="en-US" altLang="zh-TW" dirty="0" smtClean="0"/>
              <a:t>.</a:t>
            </a:r>
          </a:p>
          <a:p>
            <a:pPr lvl="1"/>
            <a:r>
              <a:rPr lang="en-US" altLang="zh-TW" dirty="0" smtClean="0"/>
              <a:t>Sputter etch ( A2 ) : </a:t>
            </a:r>
            <a:r>
              <a:rPr lang="zh-TW" altLang="en-US" dirty="0" smtClean="0"/>
              <a:t>先</a:t>
            </a:r>
            <a:r>
              <a:rPr lang="zh-TW" altLang="en-US" dirty="0"/>
              <a:t>以 </a:t>
            </a:r>
            <a:r>
              <a:rPr lang="en-US" altLang="zh-TW" dirty="0"/>
              <a:t>dry</a:t>
            </a:r>
            <a:r>
              <a:rPr lang="zh-TW" altLang="en-US" dirty="0"/>
              <a:t> </a:t>
            </a:r>
            <a:r>
              <a:rPr lang="en-US" altLang="zh-TW" dirty="0"/>
              <a:t>pump</a:t>
            </a:r>
            <a:r>
              <a:rPr lang="zh-TW" altLang="en-US" dirty="0"/>
              <a:t> 粗抽至 </a:t>
            </a:r>
            <a:r>
              <a:rPr lang="en-US" altLang="zh-TW" dirty="0"/>
              <a:t>5e-2 </a:t>
            </a:r>
            <a:r>
              <a:rPr lang="en-US" altLang="zh-TW" dirty="0" err="1"/>
              <a:t>torr</a:t>
            </a:r>
            <a:r>
              <a:rPr lang="en-US" altLang="zh-TW" dirty="0"/>
              <a:t> </a:t>
            </a:r>
            <a:r>
              <a:rPr lang="zh-TW" altLang="en-US" dirty="0"/>
              <a:t>後 </a:t>
            </a:r>
            <a:r>
              <a:rPr lang="en-US" altLang="zh-TW" dirty="0"/>
              <a:t>,</a:t>
            </a:r>
            <a:r>
              <a:rPr lang="zh-TW" altLang="en-US" dirty="0"/>
              <a:t> 再開啟 </a:t>
            </a:r>
            <a:r>
              <a:rPr lang="en-US" altLang="zh-TW" dirty="0"/>
              <a:t>turbo pump </a:t>
            </a:r>
            <a:r>
              <a:rPr lang="zh-TW" altLang="en-US" dirty="0"/>
              <a:t>維持 </a:t>
            </a:r>
            <a:r>
              <a:rPr lang="en-US" altLang="zh-TW" dirty="0"/>
              <a:t>1e-6 </a:t>
            </a:r>
            <a:r>
              <a:rPr lang="en-US" altLang="zh-TW" dirty="0" err="1"/>
              <a:t>torr</a:t>
            </a:r>
            <a:r>
              <a:rPr lang="en-US" altLang="zh-TW" dirty="0"/>
              <a:t> </a:t>
            </a:r>
            <a:r>
              <a:rPr lang="zh-TW" altLang="en-US" dirty="0"/>
              <a:t>以下真空度 </a:t>
            </a:r>
            <a:r>
              <a:rPr lang="en-US" altLang="zh-TW" dirty="0"/>
              <a:t>.</a:t>
            </a:r>
          </a:p>
          <a:p>
            <a:pPr lvl="1"/>
            <a:endParaRPr lang="en-US" altLang="zh-TW" dirty="0"/>
          </a:p>
          <a:p>
            <a:pPr marL="361950" lvl="1" indent="0">
              <a:buNone/>
            </a:pPr>
            <a:endParaRPr lang="en-US" altLang="zh-TW" dirty="0"/>
          </a:p>
          <a:p>
            <a:pPr lvl="1"/>
            <a:endParaRPr lang="en-US" altLang="zh-TW" dirty="0"/>
          </a:p>
          <a:p>
            <a:pPr lvl="1"/>
            <a:endParaRPr lang="zh-TW" altLang="en-US"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18</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Vacuum pump</a:t>
            </a:r>
            <a:endParaRPr lang="zh-TW"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533050525"/>
              </p:ext>
            </p:extLst>
          </p:nvPr>
        </p:nvGraphicFramePr>
        <p:xfrm>
          <a:off x="2216988" y="4470359"/>
          <a:ext cx="6754483" cy="1773555"/>
        </p:xfrm>
        <a:graphic>
          <a:graphicData uri="http://schemas.openxmlformats.org/drawingml/2006/table">
            <a:tbl>
              <a:tblPr/>
              <a:tblGrid>
                <a:gridCol w="1823177">
                  <a:extLst>
                    <a:ext uri="{9D8B030D-6E8A-4147-A177-3AD203B41FA5}">
                      <a16:colId xmlns:a16="http://schemas.microsoft.com/office/drawing/2014/main" val="418330124"/>
                    </a:ext>
                  </a:extLst>
                </a:gridCol>
                <a:gridCol w="2269273">
                  <a:extLst>
                    <a:ext uri="{9D8B030D-6E8A-4147-A177-3AD203B41FA5}">
                      <a16:colId xmlns:a16="http://schemas.microsoft.com/office/drawing/2014/main" val="2004539436"/>
                    </a:ext>
                  </a:extLst>
                </a:gridCol>
                <a:gridCol w="2662033">
                  <a:extLst>
                    <a:ext uri="{9D8B030D-6E8A-4147-A177-3AD203B41FA5}">
                      <a16:colId xmlns:a16="http://schemas.microsoft.com/office/drawing/2014/main" val="2386880184"/>
                    </a:ext>
                  </a:extLst>
                </a:gridCol>
              </a:tblGrid>
              <a:tr h="209550">
                <a:tc>
                  <a:txBody>
                    <a:bodyPr/>
                    <a:lstStyle/>
                    <a:p>
                      <a:pPr algn="l" fontAlgn="ctr"/>
                      <a:r>
                        <a:rPr lang="zh-TW" altLang="en-US" sz="16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STEP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STEP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1104927"/>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LLC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turbo pump ( &lt; 1e-4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804225"/>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DCM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cryo pump ( &lt; 1e-6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987720"/>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Degas ( HS2 )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turbo pump ( &lt; 1e-6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085215"/>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cryo pump ( &lt; 1e-6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628985"/>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Process chamber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cryo pump ( &lt; 1e-6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3806904"/>
                  </a:ext>
                </a:extLst>
              </a:tr>
              <a:tr h="209550">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Sputter etch ( A2 )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新細明體" panose="02020500000000000000" pitchFamily="18" charset="-120"/>
                          <a:ea typeface="新細明體" panose="02020500000000000000" pitchFamily="18" charset="-120"/>
                        </a:rPr>
                        <a:t>dry pump ( 5e-2 torr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新細明體" panose="02020500000000000000" pitchFamily="18" charset="-120"/>
                          <a:ea typeface="新細明體" panose="02020500000000000000" pitchFamily="18" charset="-120"/>
                        </a:rPr>
                        <a:t>turbo pump ( &lt; 1e-6 </a:t>
                      </a:r>
                      <a:r>
                        <a:rPr lang="en-US" sz="1600" b="0" i="0" u="none" strike="noStrike" dirty="0" err="1">
                          <a:solidFill>
                            <a:srgbClr val="000000"/>
                          </a:solidFill>
                          <a:effectLst/>
                          <a:latin typeface="新細明體" panose="02020500000000000000" pitchFamily="18" charset="-120"/>
                          <a:ea typeface="新細明體" panose="02020500000000000000" pitchFamily="18" charset="-120"/>
                        </a:rPr>
                        <a:t>torr</a:t>
                      </a:r>
                      <a:r>
                        <a:rPr lang="en-US" sz="16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540157"/>
                  </a:ext>
                </a:extLst>
              </a:tr>
            </a:tbl>
          </a:graphicData>
        </a:graphic>
      </p:graphicFrame>
    </p:spTree>
    <p:extLst>
      <p:ext uri="{BB962C8B-B14F-4D97-AF65-F5344CB8AC3E}">
        <p14:creationId xmlns:p14="http://schemas.microsoft.com/office/powerpoint/2010/main" val="1910213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RF generator		</a:t>
            </a:r>
            <a:r>
              <a:rPr lang="zh-TW" altLang="en-US" dirty="0"/>
              <a:t>甲元科技</a:t>
            </a:r>
            <a:r>
              <a:rPr lang="en-US" altLang="zh-TW" dirty="0"/>
              <a:t>/</a:t>
            </a:r>
            <a:r>
              <a:rPr lang="zh-TW" altLang="en-US" dirty="0"/>
              <a:t> 林威名 </a:t>
            </a:r>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19</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smtClean="0"/>
              <a:t>RF Generator</a:t>
            </a:r>
            <a:endParaRPr lang="zh-TW" altLang="en-US" dirty="0"/>
          </a:p>
        </p:txBody>
      </p:sp>
      <p:pic>
        <p:nvPicPr>
          <p:cNvPr id="6" name="圖片 5"/>
          <p:cNvPicPr>
            <a:picLocks noChangeAspect="1"/>
          </p:cNvPicPr>
          <p:nvPr/>
        </p:nvPicPr>
        <p:blipFill>
          <a:blip r:embed="rId2"/>
          <a:stretch>
            <a:fillRect/>
          </a:stretch>
        </p:blipFill>
        <p:spPr>
          <a:xfrm>
            <a:off x="1644140" y="1874939"/>
            <a:ext cx="6978845" cy="4752926"/>
          </a:xfrm>
          <a:prstGeom prst="rect">
            <a:avLst/>
          </a:prstGeom>
        </p:spPr>
      </p:pic>
      <p:sp>
        <p:nvSpPr>
          <p:cNvPr id="7" name="矩形 6"/>
          <p:cNvSpPr/>
          <p:nvPr/>
        </p:nvSpPr>
        <p:spPr>
          <a:xfrm>
            <a:off x="4428226" y="5633375"/>
            <a:ext cx="6096000" cy="415498"/>
          </a:xfrm>
          <a:prstGeom prst="rect">
            <a:avLst/>
          </a:prstGeom>
        </p:spPr>
        <p:txBody>
          <a:bodyPr>
            <a:spAutoFit/>
          </a:bodyPr>
          <a:lstStyle/>
          <a:p>
            <a:r>
              <a:rPr lang="zh-TW" altLang="en-US" sz="1050" dirty="0">
                <a:hlinkClick r:id="rId3"/>
              </a:rPr>
              <a:t>https://www.narlabs.org.tw/xcscience/cont?xsmsid=0I148638629329404252&amp;sid=0J</a:t>
            </a:r>
            <a:r>
              <a:rPr lang="zh-TW" altLang="en-US" sz="1050" dirty="0" smtClean="0">
                <a:hlinkClick r:id="rId3"/>
              </a:rPr>
              <a:t>123382852944198982</a:t>
            </a:r>
            <a:endParaRPr lang="en-US" altLang="zh-TW" sz="1050" dirty="0" smtClean="0"/>
          </a:p>
          <a:p>
            <a:endParaRPr lang="zh-TW" altLang="en-US" sz="1050" dirty="0"/>
          </a:p>
        </p:txBody>
      </p:sp>
    </p:spTree>
    <p:extLst>
      <p:ext uri="{BB962C8B-B14F-4D97-AF65-F5344CB8AC3E}">
        <p14:creationId xmlns:p14="http://schemas.microsoft.com/office/powerpoint/2010/main" val="1550864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8658" y="2243642"/>
            <a:ext cx="4269367" cy="4132748"/>
          </a:xfrm>
        </p:spPr>
      </p:pic>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2</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RF generator &amp; Vacuum pump</a:t>
            </a:r>
            <a:endParaRPr lang="zh-TW" altLang="en-US" dirty="0"/>
          </a:p>
        </p:txBody>
      </p:sp>
      <p:pic>
        <p:nvPicPr>
          <p:cNvPr id="5" name="圖片 4"/>
          <p:cNvPicPr>
            <a:picLocks noChangeAspect="1"/>
          </p:cNvPicPr>
          <p:nvPr/>
        </p:nvPicPr>
        <p:blipFill>
          <a:blip r:embed="rId3"/>
          <a:stretch>
            <a:fillRect/>
          </a:stretch>
        </p:blipFill>
        <p:spPr>
          <a:xfrm>
            <a:off x="1401638" y="2296983"/>
            <a:ext cx="3900169" cy="1926990"/>
          </a:xfrm>
          <a:prstGeom prst="rect">
            <a:avLst/>
          </a:prstGeom>
        </p:spPr>
      </p:pic>
      <p:pic>
        <p:nvPicPr>
          <p:cNvPr id="6" name="圖片 5"/>
          <p:cNvPicPr>
            <a:picLocks noChangeAspect="1"/>
          </p:cNvPicPr>
          <p:nvPr/>
        </p:nvPicPr>
        <p:blipFill>
          <a:blip r:embed="rId4"/>
          <a:stretch>
            <a:fillRect/>
          </a:stretch>
        </p:blipFill>
        <p:spPr>
          <a:xfrm>
            <a:off x="1401638" y="4201662"/>
            <a:ext cx="3807137" cy="1978149"/>
          </a:xfrm>
          <a:prstGeom prst="rect">
            <a:avLst/>
          </a:prstGeom>
        </p:spPr>
      </p:pic>
      <p:sp>
        <p:nvSpPr>
          <p:cNvPr id="9" name="內容版面配置區 5"/>
          <p:cNvSpPr txBox="1">
            <a:spLocks/>
          </p:cNvSpPr>
          <p:nvPr/>
        </p:nvSpPr>
        <p:spPr>
          <a:xfrm>
            <a:off x="1165630" y="1005914"/>
            <a:ext cx="5230924" cy="2047725"/>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dirty="0" smtClean="0"/>
              <a:t>RF generator: ENI OEM-12B</a:t>
            </a:r>
            <a:endParaRPr kumimoji="0" lang="zh-TW" altLang="en-US" dirty="0" smtClean="0"/>
          </a:p>
          <a:p>
            <a:pPr lvl="1"/>
            <a:r>
              <a:rPr lang="en-US" altLang="zh-TW" dirty="0"/>
              <a:t>S200: </a:t>
            </a:r>
            <a:r>
              <a:rPr lang="en-US" altLang="zh-TW" dirty="0" err="1" smtClean="0"/>
              <a:t>Wsix</a:t>
            </a:r>
            <a:r>
              <a:rPr lang="en-US" altLang="zh-TW" dirty="0" smtClean="0"/>
              <a:t>/ </a:t>
            </a:r>
            <a:r>
              <a:rPr lang="en-US" altLang="zh-TW" dirty="0"/>
              <a:t>Apply </a:t>
            </a:r>
            <a:r>
              <a:rPr lang="en-US" altLang="zh-TW" dirty="0" err="1"/>
              <a:t>Centure</a:t>
            </a:r>
            <a:r>
              <a:rPr lang="en-US" altLang="zh-TW" dirty="0"/>
              <a:t> 5200</a:t>
            </a:r>
            <a:endParaRPr kumimoji="0" lang="en-US" altLang="zh-TW" dirty="0"/>
          </a:p>
          <a:p>
            <a:pPr lvl="1"/>
            <a:r>
              <a:rPr lang="en-US" altLang="zh-TW" dirty="0" smtClean="0"/>
              <a:t>S300</a:t>
            </a:r>
            <a:r>
              <a:rPr lang="en-US" altLang="zh-TW" dirty="0"/>
              <a:t>: </a:t>
            </a:r>
            <a:r>
              <a:rPr lang="en-US" altLang="zh-TW" dirty="0" smtClean="0"/>
              <a:t>PECVD/ </a:t>
            </a:r>
            <a:r>
              <a:rPr lang="en-US" altLang="zh-TW" dirty="0"/>
              <a:t>Apply </a:t>
            </a:r>
            <a:r>
              <a:rPr lang="en-US" altLang="zh-TW" dirty="0" smtClean="0"/>
              <a:t>P5000</a:t>
            </a:r>
          </a:p>
          <a:p>
            <a:pPr lvl="1"/>
            <a:r>
              <a:rPr lang="en-US" altLang="zh-TW" dirty="0" smtClean="0"/>
              <a:t>S500: OE/ </a:t>
            </a:r>
            <a:r>
              <a:rPr lang="en-US" altLang="zh-TW" dirty="0"/>
              <a:t>Apply P5000</a:t>
            </a:r>
          </a:p>
        </p:txBody>
      </p:sp>
      <p:sp>
        <p:nvSpPr>
          <p:cNvPr id="11" name="內容版面配置區 5"/>
          <p:cNvSpPr txBox="1">
            <a:spLocks/>
          </p:cNvSpPr>
          <p:nvPr/>
        </p:nvSpPr>
        <p:spPr>
          <a:xfrm>
            <a:off x="6284477" y="1005913"/>
            <a:ext cx="4921405" cy="2047725"/>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Vacuum pump</a:t>
            </a:r>
            <a:r>
              <a:rPr lang="en-US" dirty="0"/>
              <a:t>: </a:t>
            </a:r>
            <a:r>
              <a:rPr lang="en-US" dirty="0" smtClean="0"/>
              <a:t>Edwards </a:t>
            </a:r>
            <a:r>
              <a:rPr lang="en-US" dirty="0"/>
              <a:t>QDP80+QMB500</a:t>
            </a:r>
            <a:endParaRPr kumimoji="0" lang="zh-TW" altLang="en-US" dirty="0" smtClean="0"/>
          </a:p>
          <a:p>
            <a:pPr lvl="1"/>
            <a:r>
              <a:rPr lang="en-US" altLang="zh-TW" dirty="0" smtClean="0"/>
              <a:t>S300</a:t>
            </a:r>
            <a:r>
              <a:rPr lang="en-US" altLang="zh-TW" dirty="0"/>
              <a:t>: </a:t>
            </a:r>
            <a:r>
              <a:rPr lang="en-US" altLang="zh-TW" dirty="0" smtClean="0"/>
              <a:t>PECVD/ </a:t>
            </a:r>
            <a:r>
              <a:rPr lang="en-US" altLang="zh-TW" dirty="0"/>
              <a:t>Apply </a:t>
            </a:r>
            <a:r>
              <a:rPr lang="en-US" altLang="zh-TW" dirty="0" smtClean="0"/>
              <a:t>P5000</a:t>
            </a:r>
          </a:p>
          <a:p>
            <a:pPr lvl="1"/>
            <a:r>
              <a:rPr lang="en-US" altLang="zh-TW" dirty="0" smtClean="0"/>
              <a:t>S500: OE/ </a:t>
            </a:r>
            <a:r>
              <a:rPr lang="en-US" altLang="zh-TW" dirty="0"/>
              <a:t>Apply </a:t>
            </a:r>
            <a:r>
              <a:rPr lang="en-US" altLang="zh-TW" dirty="0" smtClean="0"/>
              <a:t>P5000</a:t>
            </a:r>
            <a:r>
              <a:rPr lang="en-US" altLang="zh-TW" dirty="0"/>
              <a:t>, ASIQ, TEL UNITY-85DD, </a:t>
            </a:r>
            <a:r>
              <a:rPr lang="en-US" altLang="zh-TW" dirty="0" smtClean="0"/>
              <a:t>	            LAM </a:t>
            </a:r>
            <a:r>
              <a:rPr lang="en-US" altLang="zh-TW" dirty="0"/>
              <a:t>4520</a:t>
            </a:r>
            <a:r>
              <a:rPr lang="en-US" altLang="zh-TW" dirty="0" smtClean="0"/>
              <a:t>, LAM 4720 </a:t>
            </a:r>
            <a:r>
              <a:rPr lang="en-US" altLang="zh-TW" dirty="0"/>
              <a:t>, LAM </a:t>
            </a:r>
            <a:r>
              <a:rPr lang="en-US" altLang="zh-TW" dirty="0" smtClean="0"/>
              <a:t>9500 </a:t>
            </a:r>
            <a:endParaRPr lang="en-US" altLang="zh-TW" dirty="0"/>
          </a:p>
        </p:txBody>
      </p:sp>
    </p:spTree>
    <p:extLst>
      <p:ext uri="{BB962C8B-B14F-4D97-AF65-F5344CB8AC3E}">
        <p14:creationId xmlns:p14="http://schemas.microsoft.com/office/powerpoint/2010/main" val="361446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en-US" altLang="zh-TW" dirty="0" smtClean="0"/>
          </a:p>
          <a:p>
            <a:pPr marL="0" indent="0">
              <a:buNone/>
            </a:pPr>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20</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smtClean="0"/>
              <a:t>RF Generator</a:t>
            </a:r>
            <a:endParaRPr lang="zh-TW" altLang="en-US" dirty="0"/>
          </a:p>
        </p:txBody>
      </p:sp>
      <p:graphicFrame>
        <p:nvGraphicFramePr>
          <p:cNvPr id="5" name="物件 4"/>
          <p:cNvGraphicFramePr>
            <a:graphicFrameLocks noChangeAspect="1"/>
          </p:cNvGraphicFramePr>
          <p:nvPr>
            <p:extLst>
              <p:ext uri="{D42A27DB-BD31-4B8C-83A1-F6EECF244321}">
                <p14:modId xmlns:p14="http://schemas.microsoft.com/office/powerpoint/2010/main" val="1945294715"/>
              </p:ext>
            </p:extLst>
          </p:nvPr>
        </p:nvGraphicFramePr>
        <p:xfrm>
          <a:off x="2032958" y="1940943"/>
          <a:ext cx="2034557" cy="1716657"/>
        </p:xfrm>
        <a:graphic>
          <a:graphicData uri="http://schemas.openxmlformats.org/presentationml/2006/ole">
            <mc:AlternateContent xmlns:mc="http://schemas.openxmlformats.org/markup-compatibility/2006">
              <mc:Choice xmlns:v="urn:schemas-microsoft-com:vml" Requires="v">
                <p:oleObj spid="_x0000_s16396"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2032958" y="1940943"/>
                        <a:ext cx="2034557" cy="1716657"/>
                      </a:xfrm>
                      <a:prstGeom prst="rect">
                        <a:avLst/>
                      </a:prstGeom>
                    </p:spPr>
                  </p:pic>
                </p:oleObj>
              </mc:Fallback>
            </mc:AlternateContent>
          </a:graphicData>
        </a:graphic>
      </p:graphicFrame>
      <p:pic>
        <p:nvPicPr>
          <p:cNvPr id="8" name="圖片 7"/>
          <p:cNvPicPr>
            <a:picLocks noChangeAspect="1"/>
          </p:cNvPicPr>
          <p:nvPr/>
        </p:nvPicPr>
        <p:blipFill>
          <a:blip r:embed="rId5"/>
          <a:stretch>
            <a:fillRect/>
          </a:stretch>
        </p:blipFill>
        <p:spPr>
          <a:xfrm>
            <a:off x="5740725" y="1670051"/>
            <a:ext cx="3900169" cy="1926990"/>
          </a:xfrm>
          <a:prstGeom prst="rect">
            <a:avLst/>
          </a:prstGeom>
        </p:spPr>
      </p:pic>
      <p:pic>
        <p:nvPicPr>
          <p:cNvPr id="9" name="圖片 8"/>
          <p:cNvPicPr>
            <a:picLocks noChangeAspect="1"/>
          </p:cNvPicPr>
          <p:nvPr/>
        </p:nvPicPr>
        <p:blipFill>
          <a:blip r:embed="rId6"/>
          <a:stretch>
            <a:fillRect/>
          </a:stretch>
        </p:blipFill>
        <p:spPr>
          <a:xfrm>
            <a:off x="5740725" y="3574730"/>
            <a:ext cx="3807137" cy="1978149"/>
          </a:xfrm>
          <a:prstGeom prst="rect">
            <a:avLst/>
          </a:prstGeom>
        </p:spPr>
      </p:pic>
      <p:sp>
        <p:nvSpPr>
          <p:cNvPr id="10" name="內容版面配置區 1"/>
          <p:cNvSpPr txBox="1">
            <a:spLocks/>
          </p:cNvSpPr>
          <p:nvPr/>
        </p:nvSpPr>
        <p:spPr>
          <a:xfrm>
            <a:off x="762000" y="1277938"/>
            <a:ext cx="10972800" cy="5000096"/>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mtClean="0"/>
              <a:t>RF generator		</a:t>
            </a:r>
            <a:r>
              <a:rPr lang="zh-TW" altLang="en-US" smtClean="0"/>
              <a:t>甲元科技</a:t>
            </a:r>
            <a:r>
              <a:rPr lang="en-US" altLang="zh-TW" smtClean="0"/>
              <a:t>/</a:t>
            </a:r>
            <a:r>
              <a:rPr lang="zh-TW" altLang="en-US" smtClean="0"/>
              <a:t> 林威名 董事長</a:t>
            </a:r>
            <a:endParaRPr lang="zh-TW" altLang="en-US"/>
          </a:p>
        </p:txBody>
      </p:sp>
    </p:spTree>
    <p:extLst>
      <p:ext uri="{BB962C8B-B14F-4D97-AF65-F5344CB8AC3E}">
        <p14:creationId xmlns:p14="http://schemas.microsoft.com/office/powerpoint/2010/main" val="1214340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Dry pump		</a:t>
            </a:r>
            <a:r>
              <a:rPr lang="zh-TW" altLang="en-US" dirty="0" smtClean="0"/>
              <a:t>漢鐘真空</a:t>
            </a:r>
            <a:r>
              <a:rPr lang="en-US" altLang="zh-TW" dirty="0" smtClean="0"/>
              <a:t>/ </a:t>
            </a:r>
            <a:r>
              <a:rPr lang="zh-TW" altLang="zh-TW" dirty="0" smtClean="0"/>
              <a:t>張景泰</a:t>
            </a:r>
            <a:r>
              <a:rPr lang="en-US" altLang="zh-TW" dirty="0" smtClean="0"/>
              <a:t> Adam</a:t>
            </a:r>
            <a:r>
              <a:rPr lang="zh-TW" altLang="en-US" dirty="0" smtClean="0"/>
              <a:t> </a:t>
            </a:r>
            <a:r>
              <a:rPr lang="zh-TW" altLang="zh-TW" dirty="0" smtClean="0"/>
              <a:t>銷售</a:t>
            </a:r>
            <a:r>
              <a:rPr lang="zh-TW" altLang="zh-TW" dirty="0"/>
              <a:t>工程師</a:t>
            </a:r>
            <a:endParaRPr lang="en-US" altLang="zh-TW" dirty="0"/>
          </a:p>
          <a:p>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21</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Dry pump</a:t>
            </a:r>
            <a:endParaRPr lang="zh-TW" altLang="en-US" dirty="0"/>
          </a:p>
        </p:txBody>
      </p:sp>
      <p:pic>
        <p:nvPicPr>
          <p:cNvPr id="7" name="圖片 6"/>
          <p:cNvPicPr>
            <a:picLocks noChangeAspect="1"/>
          </p:cNvPicPr>
          <p:nvPr/>
        </p:nvPicPr>
        <p:blipFill>
          <a:blip r:embed="rId3"/>
          <a:stretch>
            <a:fillRect/>
          </a:stretch>
        </p:blipFill>
        <p:spPr>
          <a:xfrm>
            <a:off x="3812247" y="1799127"/>
            <a:ext cx="4067175" cy="4438650"/>
          </a:xfrm>
          <a:prstGeom prst="rect">
            <a:avLst/>
          </a:prstGeom>
        </p:spPr>
      </p:pic>
      <p:pic>
        <p:nvPicPr>
          <p:cNvPr id="8" name="圖片 7"/>
          <p:cNvPicPr>
            <a:picLocks noChangeAspect="1"/>
          </p:cNvPicPr>
          <p:nvPr/>
        </p:nvPicPr>
        <p:blipFill>
          <a:blip r:embed="rId4"/>
          <a:stretch>
            <a:fillRect/>
          </a:stretch>
        </p:blipFill>
        <p:spPr>
          <a:xfrm>
            <a:off x="8190787" y="1583594"/>
            <a:ext cx="3177385" cy="4422577"/>
          </a:xfrm>
          <a:prstGeom prst="rect">
            <a:avLst/>
          </a:prstGeom>
        </p:spPr>
      </p:pic>
      <p:graphicFrame>
        <p:nvGraphicFramePr>
          <p:cNvPr id="9" name="物件 8"/>
          <p:cNvGraphicFramePr>
            <a:graphicFrameLocks noChangeAspect="1"/>
          </p:cNvGraphicFramePr>
          <p:nvPr>
            <p:extLst>
              <p:ext uri="{D42A27DB-BD31-4B8C-83A1-F6EECF244321}">
                <p14:modId xmlns:p14="http://schemas.microsoft.com/office/powerpoint/2010/main" val="729307437"/>
              </p:ext>
            </p:extLst>
          </p:nvPr>
        </p:nvGraphicFramePr>
        <p:xfrm>
          <a:off x="1006415" y="2297881"/>
          <a:ext cx="1833108" cy="1546685"/>
        </p:xfrm>
        <a:graphic>
          <a:graphicData uri="http://schemas.openxmlformats.org/presentationml/2006/ole">
            <mc:AlternateContent xmlns:mc="http://schemas.openxmlformats.org/markup-compatibility/2006">
              <mc:Choice xmlns:v="urn:schemas-microsoft-com:vml" Requires="v">
                <p:oleObj spid="_x0000_s2092"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1006415" y="2297881"/>
                        <a:ext cx="1833108" cy="1546685"/>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81777047"/>
              </p:ext>
            </p:extLst>
          </p:nvPr>
        </p:nvGraphicFramePr>
        <p:xfrm>
          <a:off x="1006415" y="3748935"/>
          <a:ext cx="1745411" cy="1472691"/>
        </p:xfrm>
        <a:graphic>
          <a:graphicData uri="http://schemas.openxmlformats.org/presentationml/2006/ole">
            <mc:AlternateContent xmlns:mc="http://schemas.openxmlformats.org/markup-compatibility/2006">
              <mc:Choice xmlns:v="urn:schemas-microsoft-com:vml" Requires="v">
                <p:oleObj spid="_x0000_s2093"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1006415" y="3748935"/>
                        <a:ext cx="1745411" cy="1472691"/>
                      </a:xfrm>
                      <a:prstGeom prst="rect">
                        <a:avLst/>
                      </a:prstGeom>
                    </p:spPr>
                  </p:pic>
                </p:oleObj>
              </mc:Fallback>
            </mc:AlternateContent>
          </a:graphicData>
        </a:graphic>
      </p:graphicFrame>
    </p:spTree>
    <p:extLst>
      <p:ext uri="{BB962C8B-B14F-4D97-AF65-F5344CB8AC3E}">
        <p14:creationId xmlns:p14="http://schemas.microsoft.com/office/powerpoint/2010/main" val="1962322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342900" lvl="1" indent="-342900">
              <a:buClr>
                <a:srgbClr val="C00000"/>
              </a:buClr>
              <a:buFont typeface="Wingdings" panose="05000000000000000000" pitchFamily="2" charset="2"/>
              <a:buChar char="n"/>
            </a:pPr>
            <a:r>
              <a:rPr lang="en-US" altLang="zh-TW" sz="1800" dirty="0" smtClean="0"/>
              <a:t>Turbo </a:t>
            </a:r>
            <a:r>
              <a:rPr lang="en-US" altLang="zh-TW" sz="1800" dirty="0"/>
              <a:t>pump		</a:t>
            </a:r>
            <a:r>
              <a:rPr lang="zh-TW" altLang="en-US" sz="1800" dirty="0"/>
              <a:t>致陽科技</a:t>
            </a:r>
            <a:r>
              <a:rPr lang="en-US" altLang="zh-TW" sz="1800" dirty="0"/>
              <a:t>/</a:t>
            </a:r>
            <a:r>
              <a:rPr lang="zh-TW" altLang="en-US" sz="1800" dirty="0"/>
              <a:t> 李淑悅 </a:t>
            </a:r>
            <a:r>
              <a:rPr lang="en-US" altLang="zh-TW" sz="1800" dirty="0"/>
              <a:t>Kate </a:t>
            </a:r>
            <a:r>
              <a:rPr lang="zh-TW" altLang="en-US" sz="1800" dirty="0"/>
              <a:t>業務經理</a:t>
            </a:r>
            <a:endParaRPr lang="en-US" altLang="zh-TW" sz="1800" dirty="0"/>
          </a:p>
          <a:p>
            <a:pPr marL="342900" lvl="1" indent="-342900">
              <a:buClr>
                <a:srgbClr val="C00000"/>
              </a:buClr>
              <a:buFont typeface="Wingdings" panose="05000000000000000000" pitchFamily="2" charset="2"/>
              <a:buChar char="n"/>
            </a:pPr>
            <a:endParaRPr lang="en-US" altLang="zh-TW" sz="1800" dirty="0"/>
          </a:p>
          <a:p>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22</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smtClean="0"/>
              <a:t>Turbo </a:t>
            </a:r>
            <a:r>
              <a:rPr lang="en-US" altLang="zh-TW" dirty="0"/>
              <a:t>pump</a:t>
            </a:r>
            <a:endParaRPr lang="zh-TW" altLang="en-US" dirty="0"/>
          </a:p>
        </p:txBody>
      </p:sp>
      <p:graphicFrame>
        <p:nvGraphicFramePr>
          <p:cNvPr id="5" name="物件 4">
            <a:hlinkClick r:id="" action="ppaction://ole?verb=0"/>
          </p:cNvPr>
          <p:cNvGraphicFramePr>
            <a:graphicFrameLocks noChangeAspect="1"/>
          </p:cNvGraphicFramePr>
          <p:nvPr>
            <p:extLst>
              <p:ext uri="{D42A27DB-BD31-4B8C-83A1-F6EECF244321}">
                <p14:modId xmlns:p14="http://schemas.microsoft.com/office/powerpoint/2010/main" val="2554250054"/>
              </p:ext>
            </p:extLst>
          </p:nvPr>
        </p:nvGraphicFramePr>
        <p:xfrm>
          <a:off x="609600" y="1868458"/>
          <a:ext cx="1866181" cy="1574590"/>
        </p:xfrm>
        <a:graphic>
          <a:graphicData uri="http://schemas.openxmlformats.org/presentationml/2006/ole">
            <mc:AlternateContent xmlns:mc="http://schemas.openxmlformats.org/markup-compatibility/2006">
              <mc:Choice xmlns:v="urn:schemas-microsoft-com:vml" Requires="v">
                <p:oleObj spid="_x0000_s17429"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609600" y="1868458"/>
                        <a:ext cx="1866181" cy="1574590"/>
                      </a:xfrm>
                      <a:prstGeom prst="rect">
                        <a:avLst/>
                      </a:prstGeom>
                    </p:spPr>
                  </p:pic>
                </p:oleObj>
              </mc:Fallback>
            </mc:AlternateContent>
          </a:graphicData>
        </a:graphic>
      </p:graphicFrame>
      <p:graphicFrame>
        <p:nvGraphicFramePr>
          <p:cNvPr id="6" name="物件 5">
            <a:hlinkClick r:id="" action="ppaction://ole?verb=0"/>
          </p:cNvPr>
          <p:cNvGraphicFramePr>
            <a:graphicFrameLocks noChangeAspect="1"/>
          </p:cNvGraphicFramePr>
          <p:nvPr>
            <p:extLst>
              <p:ext uri="{D42A27DB-BD31-4B8C-83A1-F6EECF244321}">
                <p14:modId xmlns:p14="http://schemas.microsoft.com/office/powerpoint/2010/main" val="2973845003"/>
              </p:ext>
            </p:extLst>
          </p:nvPr>
        </p:nvGraphicFramePr>
        <p:xfrm>
          <a:off x="676711" y="3443048"/>
          <a:ext cx="1731957" cy="1461339"/>
        </p:xfrm>
        <a:graphic>
          <a:graphicData uri="http://schemas.openxmlformats.org/presentationml/2006/ole">
            <mc:AlternateContent xmlns:mc="http://schemas.openxmlformats.org/markup-compatibility/2006">
              <mc:Choice xmlns:v="urn:schemas-microsoft-com:vml" Requires="v">
                <p:oleObj spid="_x0000_s17430" name="Presentation" showAsIcon="1" r:id="rId5" imgW="914400" imgH="771480" progId="PowerPoint.Show.12">
                  <p:embed/>
                </p:oleObj>
              </mc:Choice>
              <mc:Fallback>
                <p:oleObj name="Presentation" showAsIcon="1" r:id="rId5" imgW="914400" imgH="771480" progId="PowerPoint.Show.12">
                  <p:embed/>
                  <p:pic>
                    <p:nvPicPr>
                      <p:cNvPr id="0" name=""/>
                      <p:cNvPicPr/>
                      <p:nvPr/>
                    </p:nvPicPr>
                    <p:blipFill>
                      <a:blip r:embed="rId6"/>
                      <a:stretch>
                        <a:fillRect/>
                      </a:stretch>
                    </p:blipFill>
                    <p:spPr>
                      <a:xfrm>
                        <a:off x="676711" y="3443048"/>
                        <a:ext cx="1731957" cy="1461339"/>
                      </a:xfrm>
                      <a:prstGeom prst="rect">
                        <a:avLst/>
                      </a:prstGeom>
                    </p:spPr>
                  </p:pic>
                </p:oleObj>
              </mc:Fallback>
            </mc:AlternateContent>
          </a:graphicData>
        </a:graphic>
      </p:graphicFrame>
      <p:pic>
        <p:nvPicPr>
          <p:cNvPr id="7" name="Picture 7" descr="SEIKOSEIKI_stp_A2203C"/>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57591" y="1655706"/>
            <a:ext cx="3204368" cy="43010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urbomolekularpumpe"/>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a:xfrm>
            <a:off x="7429575" y="1896453"/>
            <a:ext cx="2928109" cy="36568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65860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342900" lvl="1" indent="-342900">
              <a:buClr>
                <a:srgbClr val="C00000"/>
              </a:buClr>
              <a:buFont typeface="Wingdings" panose="05000000000000000000" pitchFamily="2" charset="2"/>
              <a:buChar char="n"/>
            </a:pPr>
            <a:r>
              <a:rPr lang="en-US" altLang="zh-TW" sz="1800" dirty="0" err="1" smtClean="0"/>
              <a:t>Cyro</a:t>
            </a:r>
            <a:r>
              <a:rPr lang="en-US" altLang="zh-TW" sz="1800" dirty="0" smtClean="0"/>
              <a:t> </a:t>
            </a:r>
            <a:r>
              <a:rPr lang="en-US" altLang="zh-TW" sz="1800" dirty="0"/>
              <a:t>pump		Edwards/</a:t>
            </a:r>
            <a:r>
              <a:rPr lang="zh-TW" altLang="en-US" sz="1800" dirty="0"/>
              <a:t> 文麒勝 客戶服務工程師</a:t>
            </a:r>
          </a:p>
          <a:p>
            <a:pPr marL="342900" lvl="1" indent="-342900">
              <a:buClr>
                <a:srgbClr val="C00000"/>
              </a:buClr>
              <a:buFont typeface="Wingdings" panose="05000000000000000000" pitchFamily="2" charset="2"/>
              <a:buChar char="n"/>
            </a:pPr>
            <a:endParaRPr lang="en-US" altLang="zh-TW" sz="1800" dirty="0"/>
          </a:p>
          <a:p>
            <a:endParaRPr lang="en-US" altLang="zh-TW" dirty="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23</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err="1" smtClean="0"/>
              <a:t>Cryo</a:t>
            </a:r>
            <a:r>
              <a:rPr lang="en-US" altLang="zh-TW" dirty="0" smtClean="0"/>
              <a:t> </a:t>
            </a:r>
            <a:r>
              <a:rPr lang="en-US" altLang="zh-TW" dirty="0"/>
              <a:t>pump</a:t>
            </a:r>
            <a:endParaRPr lang="zh-TW" altLang="en-US" dirty="0"/>
          </a:p>
        </p:txBody>
      </p:sp>
      <p:graphicFrame>
        <p:nvGraphicFramePr>
          <p:cNvPr id="5" name="物件 4"/>
          <p:cNvGraphicFramePr>
            <a:graphicFrameLocks noChangeAspect="1"/>
          </p:cNvGraphicFramePr>
          <p:nvPr>
            <p:extLst>
              <p:ext uri="{D42A27DB-BD31-4B8C-83A1-F6EECF244321}">
                <p14:modId xmlns:p14="http://schemas.microsoft.com/office/powerpoint/2010/main" val="4101516960"/>
              </p:ext>
            </p:extLst>
          </p:nvPr>
        </p:nvGraphicFramePr>
        <p:xfrm>
          <a:off x="609600" y="2109997"/>
          <a:ext cx="1701286" cy="1435460"/>
        </p:xfrm>
        <a:graphic>
          <a:graphicData uri="http://schemas.openxmlformats.org/presentationml/2006/ole">
            <mc:AlternateContent xmlns:mc="http://schemas.openxmlformats.org/markup-compatibility/2006">
              <mc:Choice xmlns:v="urn:schemas-microsoft-com:vml" Requires="v">
                <p:oleObj spid="_x0000_s18443"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609600" y="2109997"/>
                        <a:ext cx="1701286" cy="1435460"/>
                      </a:xfrm>
                      <a:prstGeom prst="rect">
                        <a:avLst/>
                      </a:prstGeom>
                    </p:spPr>
                  </p:pic>
                </p:oleObj>
              </mc:Fallback>
            </mc:AlternateContent>
          </a:graphicData>
        </a:graphic>
      </p:graphicFrame>
      <p:pic>
        <p:nvPicPr>
          <p:cNvPr id="6" name="圖片 5"/>
          <p:cNvPicPr>
            <a:picLocks noChangeAspect="1"/>
          </p:cNvPicPr>
          <p:nvPr/>
        </p:nvPicPr>
        <p:blipFill rotWithShape="1">
          <a:blip r:embed="rId6"/>
          <a:srcRect t="6807"/>
          <a:stretch/>
        </p:blipFill>
        <p:spPr>
          <a:xfrm>
            <a:off x="4899472" y="1820174"/>
            <a:ext cx="2393057" cy="4345963"/>
          </a:xfrm>
          <a:prstGeom prst="rect">
            <a:avLst/>
          </a:prstGeom>
        </p:spPr>
      </p:pic>
    </p:spTree>
    <p:extLst>
      <p:ext uri="{BB962C8B-B14F-4D97-AF65-F5344CB8AC3E}">
        <p14:creationId xmlns:p14="http://schemas.microsoft.com/office/powerpoint/2010/main" val="1485184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a:xfrm>
            <a:off x="1524000" y="6519202"/>
            <a:ext cx="898942" cy="366183"/>
          </a:xfrm>
        </p:spPr>
        <p:txBody>
          <a:bodyPr/>
          <a:lstStyle/>
          <a:p>
            <a:pPr>
              <a:defRPr/>
            </a:pPr>
            <a:fld id="{459FC9CB-BEB9-4AC7-AA67-25DD87166686}" type="slidenum">
              <a:rPr lang="zh-TW" altLang="en-US" smtClean="0"/>
              <a:pPr>
                <a:defRPr/>
              </a:pPr>
              <a:t>3</a:t>
            </a:fld>
            <a:endParaRPr lang="zh-TW" altLang="en-US" dirty="0"/>
          </a:p>
        </p:txBody>
      </p:sp>
      <p:sp>
        <p:nvSpPr>
          <p:cNvPr id="4" name="標題 3"/>
          <p:cNvSpPr>
            <a:spLocks noGrp="1"/>
          </p:cNvSpPr>
          <p:nvPr>
            <p:ph type="title"/>
          </p:nvPr>
        </p:nvSpPr>
        <p:spPr/>
        <p:txBody>
          <a:bodyPr/>
          <a:lstStyle/>
          <a:p>
            <a:r>
              <a:rPr lang="zh-TW" altLang="en-US" dirty="0" smtClean="0"/>
              <a:t>半導體</a:t>
            </a:r>
            <a:r>
              <a:rPr lang="en-US" altLang="zh-TW" dirty="0" smtClean="0"/>
              <a:t>- </a:t>
            </a:r>
            <a:r>
              <a:rPr lang="en-US" altLang="zh-TW" dirty="0">
                <a:solidFill>
                  <a:srgbClr val="0000FF"/>
                </a:solidFill>
                <a:latin typeface="細明體" panose="02020509000000000000" pitchFamily="49" charset="-120"/>
                <a:ea typeface="細明體" panose="02020509000000000000" pitchFamily="49" charset="-120"/>
              </a:rPr>
              <a:t>SiO</a:t>
            </a:r>
            <a:r>
              <a:rPr lang="en-US" altLang="zh-TW" baseline="-25000" dirty="0">
                <a:solidFill>
                  <a:srgbClr val="0000FF"/>
                </a:solidFill>
                <a:latin typeface="細明體" panose="02020509000000000000" pitchFamily="49" charset="-120"/>
                <a:ea typeface="細明體" panose="02020509000000000000" pitchFamily="49" charset="-120"/>
              </a:rPr>
              <a:t>2</a:t>
            </a:r>
            <a:endParaRPr lang="en-US" altLang="zh-TW" dirty="0"/>
          </a:p>
        </p:txBody>
      </p:sp>
      <p:sp>
        <p:nvSpPr>
          <p:cNvPr id="32" name="內容版面配置區 1"/>
          <p:cNvSpPr>
            <a:spLocks noGrp="1"/>
          </p:cNvSpPr>
          <p:nvPr>
            <p:ph idx="1"/>
          </p:nvPr>
        </p:nvSpPr>
        <p:spPr>
          <a:xfrm>
            <a:off x="1981200" y="1125537"/>
            <a:ext cx="8229600" cy="1519901"/>
          </a:xfrm>
        </p:spPr>
        <p:txBody>
          <a:bodyPr/>
          <a:lstStyle/>
          <a:p>
            <a:r>
              <a:rPr lang="en-US" altLang="zh-TW" dirty="0" smtClean="0">
                <a:solidFill>
                  <a:srgbClr val="0000FF"/>
                </a:solidFill>
                <a:latin typeface="細明體" panose="02020509000000000000" pitchFamily="49" charset="-120"/>
                <a:ea typeface="細明體" panose="02020509000000000000" pitchFamily="49" charset="-120"/>
              </a:rPr>
              <a:t>SiO</a:t>
            </a:r>
            <a:r>
              <a:rPr lang="en-US" altLang="zh-TW" baseline="-25000" dirty="0" smtClean="0">
                <a:solidFill>
                  <a:srgbClr val="0000FF"/>
                </a:solidFill>
                <a:latin typeface="細明體" panose="02020509000000000000" pitchFamily="49" charset="-120"/>
                <a:ea typeface="細明體" panose="02020509000000000000" pitchFamily="49" charset="-120"/>
              </a:rPr>
              <a:t>2</a:t>
            </a:r>
            <a:r>
              <a:rPr lang="en-US" altLang="zh-TW" dirty="0" smtClean="0"/>
              <a:t>: </a:t>
            </a:r>
            <a:r>
              <a:rPr lang="zh-TW" altLang="en-US" dirty="0" smtClean="0"/>
              <a:t>半導體常用三種</a:t>
            </a:r>
            <a:r>
              <a:rPr lang="zh-TW" altLang="en-US" dirty="0"/>
              <a:t>沉</a:t>
            </a:r>
            <a:r>
              <a:rPr lang="zh-TW" altLang="en-US" dirty="0" smtClean="0"/>
              <a:t>積法 </a:t>
            </a:r>
            <a:r>
              <a:rPr lang="en-US" altLang="zh-TW" dirty="0" smtClean="0"/>
              <a:t>APCVD, LPCVD, PECVD</a:t>
            </a:r>
            <a:endParaRPr lang="en-US" altLang="zh-TW" dirty="0"/>
          </a:p>
          <a:p>
            <a:pPr lvl="1"/>
            <a:r>
              <a:rPr lang="en-US" altLang="zh-TW" dirty="0" smtClean="0"/>
              <a:t>APCVD: </a:t>
            </a:r>
            <a:r>
              <a:rPr lang="zh-TW" altLang="en-US" dirty="0" smtClean="0"/>
              <a:t>常壓</a:t>
            </a:r>
            <a:r>
              <a:rPr lang="en-US" altLang="zh-TW" dirty="0" smtClean="0"/>
              <a:t>(Atmospheric Pressure) , Gate Oxide</a:t>
            </a:r>
          </a:p>
          <a:p>
            <a:pPr lvl="1"/>
            <a:r>
              <a:rPr lang="en-US" altLang="zh-TW" dirty="0" smtClean="0"/>
              <a:t>LPCVD:</a:t>
            </a:r>
            <a:r>
              <a:rPr lang="zh-TW" altLang="en-US" dirty="0" smtClean="0"/>
              <a:t> 低壓</a:t>
            </a:r>
            <a:r>
              <a:rPr lang="en-US" altLang="zh-TW" dirty="0" smtClean="0"/>
              <a:t>(Low Pressure), ILD, BPSG</a:t>
            </a:r>
          </a:p>
          <a:p>
            <a:pPr lvl="1"/>
            <a:r>
              <a:rPr lang="en-US" altLang="zh-TW" dirty="0"/>
              <a:t>PECVD</a:t>
            </a:r>
            <a:r>
              <a:rPr lang="en-US" altLang="zh-TW" dirty="0" smtClean="0"/>
              <a:t>: </a:t>
            </a:r>
            <a:r>
              <a:rPr lang="zh-TW" altLang="en-US" dirty="0" smtClean="0"/>
              <a:t>電</a:t>
            </a:r>
            <a:r>
              <a:rPr lang="zh-TW" altLang="en-US" dirty="0"/>
              <a:t>漿增強</a:t>
            </a:r>
            <a:r>
              <a:rPr lang="en-US" altLang="zh-TW" dirty="0"/>
              <a:t>(Plasma-Enhanced</a:t>
            </a:r>
            <a:r>
              <a:rPr lang="en-US" altLang="zh-TW" dirty="0" smtClean="0"/>
              <a:t>), IMD, </a:t>
            </a:r>
            <a:r>
              <a:rPr lang="en-US" altLang="zh-TW" dirty="0" err="1" smtClean="0"/>
              <a:t>PEOxide</a:t>
            </a:r>
            <a:endParaRPr lang="en-US" altLang="zh-TW" dirty="0"/>
          </a:p>
          <a:p>
            <a:pPr marL="361950" lvl="1" indent="0">
              <a:buNone/>
            </a:pPr>
            <a:endParaRPr lang="zh-TW" altLang="en-US" dirty="0"/>
          </a:p>
        </p:txBody>
      </p:sp>
      <p:graphicFrame>
        <p:nvGraphicFramePr>
          <p:cNvPr id="2" name="表格 1"/>
          <p:cNvGraphicFramePr>
            <a:graphicFrameLocks noGrp="1"/>
          </p:cNvGraphicFramePr>
          <p:nvPr>
            <p:extLst>
              <p:ext uri="{D42A27DB-BD31-4B8C-83A1-F6EECF244321}">
                <p14:modId xmlns:p14="http://schemas.microsoft.com/office/powerpoint/2010/main" val="3368145070"/>
              </p:ext>
            </p:extLst>
          </p:nvPr>
        </p:nvGraphicFramePr>
        <p:xfrm>
          <a:off x="1973471" y="2690264"/>
          <a:ext cx="7290635" cy="3337560"/>
        </p:xfrm>
        <a:graphic>
          <a:graphicData uri="http://schemas.openxmlformats.org/drawingml/2006/table">
            <a:tbl>
              <a:tblPr firstRow="1" bandRow="1">
                <a:tableStyleId>{5C22544A-7EE6-4342-B048-85BDC9FD1C3A}</a:tableStyleId>
              </a:tblPr>
              <a:tblGrid>
                <a:gridCol w="2044103">
                  <a:extLst>
                    <a:ext uri="{9D8B030D-6E8A-4147-A177-3AD203B41FA5}">
                      <a16:colId xmlns:a16="http://schemas.microsoft.com/office/drawing/2014/main" val="1264449381"/>
                    </a:ext>
                  </a:extLst>
                </a:gridCol>
                <a:gridCol w="1831152">
                  <a:extLst>
                    <a:ext uri="{9D8B030D-6E8A-4147-A177-3AD203B41FA5}">
                      <a16:colId xmlns:a16="http://schemas.microsoft.com/office/drawing/2014/main" val="1376405779"/>
                    </a:ext>
                  </a:extLst>
                </a:gridCol>
                <a:gridCol w="1548432">
                  <a:extLst>
                    <a:ext uri="{9D8B030D-6E8A-4147-A177-3AD203B41FA5}">
                      <a16:colId xmlns:a16="http://schemas.microsoft.com/office/drawing/2014/main" val="998881309"/>
                    </a:ext>
                  </a:extLst>
                </a:gridCol>
                <a:gridCol w="1866948">
                  <a:extLst>
                    <a:ext uri="{9D8B030D-6E8A-4147-A177-3AD203B41FA5}">
                      <a16:colId xmlns:a16="http://schemas.microsoft.com/office/drawing/2014/main" val="544737550"/>
                    </a:ext>
                  </a:extLst>
                </a:gridCol>
              </a:tblGrid>
              <a:tr h="370840">
                <a:tc>
                  <a:txBody>
                    <a:bodyPr/>
                    <a:lstStyle/>
                    <a:p>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APCVD(Gate</a:t>
                      </a:r>
                      <a:r>
                        <a:rPr lang="en-US" altLang="zh-TW" baseline="0" dirty="0" smtClean="0">
                          <a:latin typeface="+mn-lt"/>
                          <a:ea typeface="微軟正黑體" panose="020B0604030504040204" pitchFamily="34" charset="-120"/>
                        </a:rPr>
                        <a:t> Ox</a:t>
                      </a:r>
                      <a:r>
                        <a:rPr lang="en-US" altLang="zh-TW" dirty="0" smtClean="0">
                          <a:latin typeface="+mn-lt"/>
                          <a:ea typeface="微軟正黑體" panose="020B0604030504040204" pitchFamily="34" charset="-120"/>
                        </a:rPr>
                        <a:t>)</a:t>
                      </a:r>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LPCVD(ILD)</a:t>
                      </a:r>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PECVD(IMD)</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2832977195"/>
                  </a:ext>
                </a:extLst>
              </a:tr>
              <a:tr h="370840">
                <a:tc>
                  <a:txBody>
                    <a:bodyPr/>
                    <a:lstStyle/>
                    <a:p>
                      <a:r>
                        <a:rPr lang="zh-TW" altLang="en-US" dirty="0" smtClean="0">
                          <a:latin typeface="+mn-lt"/>
                          <a:ea typeface="微軟正黑體" panose="020B0604030504040204" pitchFamily="34" charset="-120"/>
                        </a:rPr>
                        <a:t>廠牌</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TEL</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ASM</a:t>
                      </a:r>
                      <a:endParaRPr lang="zh-TW" altLang="en-US" dirty="0">
                        <a:latin typeface="+mn-lt"/>
                        <a:ea typeface="微軟正黑體" panose="020B0604030504040204" pitchFamily="34" charset="-120"/>
                      </a:endParaRPr>
                    </a:p>
                  </a:txBody>
                  <a:tcPr/>
                </a:tc>
                <a:tc>
                  <a:txBody>
                    <a:bodyPr/>
                    <a:lstStyle/>
                    <a:p>
                      <a:r>
                        <a:rPr lang="en-US" altLang="zh-TW" sz="1800" b="0" i="0" kern="1200" dirty="0" smtClean="0">
                          <a:solidFill>
                            <a:schemeClr val="dk1"/>
                          </a:solidFill>
                          <a:effectLst/>
                          <a:latin typeface="+mn-lt"/>
                          <a:ea typeface="+mn-ea"/>
                          <a:cs typeface="+mn-cs"/>
                        </a:rPr>
                        <a:t>Applied Materials</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1869444070"/>
                  </a:ext>
                </a:extLst>
              </a:tr>
              <a:tr h="370840">
                <a:tc>
                  <a:txBody>
                    <a:bodyPr/>
                    <a:lstStyle/>
                    <a:p>
                      <a:r>
                        <a:rPr lang="zh-TW" altLang="en-US" dirty="0" smtClean="0">
                          <a:latin typeface="+mn-lt"/>
                          <a:ea typeface="微軟正黑體" panose="020B0604030504040204" pitchFamily="34" charset="-120"/>
                        </a:rPr>
                        <a:t>序號</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VDF615S</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VMP-100PRO</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P5000</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3437597498"/>
                  </a:ext>
                </a:extLst>
              </a:tr>
              <a:tr h="370840">
                <a:tc>
                  <a:txBody>
                    <a:bodyPr/>
                    <a:lstStyle/>
                    <a:p>
                      <a:r>
                        <a:rPr lang="en-US" altLang="zh-TW" dirty="0" smtClean="0">
                          <a:latin typeface="+mn-lt"/>
                          <a:ea typeface="微軟正黑體" panose="020B0604030504040204" pitchFamily="34" charset="-120"/>
                        </a:rPr>
                        <a:t>Chemical</a:t>
                      </a:r>
                      <a:r>
                        <a:rPr lang="en-US" altLang="zh-TW" baseline="0" dirty="0" smtClean="0">
                          <a:latin typeface="+mn-lt"/>
                          <a:ea typeface="微軟正黑體" panose="020B0604030504040204" pitchFamily="34" charset="-120"/>
                        </a:rPr>
                        <a:t> </a:t>
                      </a:r>
                      <a:r>
                        <a:rPr lang="en-US" altLang="zh-TW" dirty="0" smtClean="0">
                          <a:latin typeface="+mn-lt"/>
                          <a:ea typeface="微軟正黑體" panose="020B0604030504040204" pitchFamily="34" charset="-120"/>
                        </a:rPr>
                        <a:t>Source</a:t>
                      </a:r>
                      <a:r>
                        <a:rPr lang="en-US" altLang="zh-TW" baseline="0" dirty="0" smtClean="0">
                          <a:latin typeface="+mn-lt"/>
                          <a:ea typeface="微軟正黑體" panose="020B0604030504040204" pitchFamily="34" charset="-120"/>
                        </a:rPr>
                        <a:t> </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O2(Gas)</a:t>
                      </a:r>
                    </a:p>
                  </a:txBody>
                  <a:tcPr/>
                </a:tc>
                <a:tc>
                  <a:txBody>
                    <a:bodyPr/>
                    <a:lstStyle/>
                    <a:p>
                      <a:r>
                        <a:rPr lang="en-US" altLang="zh-TW" dirty="0" smtClean="0">
                          <a:latin typeface="+mn-lt"/>
                          <a:ea typeface="微軟正黑體" panose="020B0604030504040204" pitchFamily="34" charset="-120"/>
                        </a:rPr>
                        <a:t>TEOS(Liquid)</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SiH4(Gas)</a:t>
                      </a:r>
                    </a:p>
                  </a:txBody>
                  <a:tcPr/>
                </a:tc>
                <a:extLst>
                  <a:ext uri="{0D108BD9-81ED-4DB2-BD59-A6C34878D82A}">
                    <a16:rowId xmlns:a16="http://schemas.microsoft.com/office/drawing/2014/main" val="2319547391"/>
                  </a:ext>
                </a:extLst>
              </a:tr>
              <a:tr h="370840">
                <a:tc>
                  <a:txBody>
                    <a:bodyPr/>
                    <a:lstStyle/>
                    <a:p>
                      <a:r>
                        <a:rPr lang="en-US" altLang="zh-TW" dirty="0" smtClean="0">
                          <a:latin typeface="+mn-lt"/>
                          <a:ea typeface="微軟正黑體" panose="020B0604030504040204" pitchFamily="34" charset="-120"/>
                        </a:rPr>
                        <a:t>Reactor</a:t>
                      </a:r>
                      <a:r>
                        <a:rPr lang="en-US" altLang="zh-TW" baseline="0" dirty="0" smtClean="0">
                          <a:latin typeface="+mn-lt"/>
                          <a:ea typeface="微軟正黑體" panose="020B0604030504040204" pitchFamily="34" charset="-120"/>
                        </a:rPr>
                        <a:t> type</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r>
                        <a:rPr lang="en-US" altLang="zh-TW" dirty="0" smtClean="0">
                          <a:latin typeface="+mn-lt"/>
                          <a:ea typeface="微軟正黑體" panose="020B0604030504040204" pitchFamily="34" charset="-120"/>
                        </a:rPr>
                        <a:t>+</a:t>
                      </a:r>
                      <a:r>
                        <a:rPr lang="zh-TW" altLang="en-US" dirty="0" smtClean="0">
                          <a:solidFill>
                            <a:srgbClr val="FF0000"/>
                          </a:solidFill>
                          <a:latin typeface="+mn-lt"/>
                          <a:ea typeface="微軟正黑體" panose="020B0604030504040204" pitchFamily="34" charset="-120"/>
                        </a:rPr>
                        <a:t>電漿</a:t>
                      </a:r>
                      <a:endParaRPr lang="zh-TW" altLang="en-US" dirty="0">
                        <a:solidFill>
                          <a:srgbClr val="FF0000"/>
                        </a:solidFill>
                        <a:latin typeface="+mn-lt"/>
                        <a:ea typeface="微軟正黑體" panose="020B0604030504040204" pitchFamily="34" charset="-120"/>
                      </a:endParaRPr>
                    </a:p>
                  </a:txBody>
                  <a:tcPr/>
                </a:tc>
                <a:extLst>
                  <a:ext uri="{0D108BD9-81ED-4DB2-BD59-A6C34878D82A}">
                    <a16:rowId xmlns:a16="http://schemas.microsoft.com/office/drawing/2014/main" val="1676949410"/>
                  </a:ext>
                </a:extLst>
              </a:tr>
              <a:tr h="370840">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920℃</a:t>
                      </a:r>
                      <a:endParaRPr lang="zh-TW" altLang="en-US" dirty="0">
                        <a:solidFill>
                          <a:srgbClr val="FF0000"/>
                        </a:solidFill>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620℃</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400℃</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1910456724"/>
                  </a:ext>
                </a:extLst>
              </a:tr>
              <a:tr h="370840">
                <a:tc>
                  <a:txBody>
                    <a:bodyPr/>
                    <a:lstStyle/>
                    <a:p>
                      <a:r>
                        <a:rPr lang="zh-TW" altLang="en-US" dirty="0" smtClean="0">
                          <a:latin typeface="+mn-lt"/>
                          <a:ea typeface="微軟正黑體" panose="020B0604030504040204" pitchFamily="34" charset="-120"/>
                        </a:rPr>
                        <a:t>壓力</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760Torr(1Atm)</a:t>
                      </a:r>
                      <a:endParaRPr lang="zh-TW" altLang="en-US" dirty="0">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0.8Torr</a:t>
                      </a:r>
                      <a:endParaRPr lang="zh-TW" altLang="en-US" dirty="0">
                        <a:solidFill>
                          <a:srgbClr val="FF0000"/>
                        </a:solidFill>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1.55Torr</a:t>
                      </a:r>
                      <a:endParaRPr lang="zh-TW" altLang="en-US" dirty="0">
                        <a:solidFill>
                          <a:srgbClr val="FF0000"/>
                        </a:solidFill>
                        <a:latin typeface="+mn-lt"/>
                        <a:ea typeface="微軟正黑體" panose="020B0604030504040204" pitchFamily="34" charset="-120"/>
                      </a:endParaRPr>
                    </a:p>
                  </a:txBody>
                  <a:tcPr/>
                </a:tc>
                <a:extLst>
                  <a:ext uri="{0D108BD9-81ED-4DB2-BD59-A6C34878D82A}">
                    <a16:rowId xmlns:a16="http://schemas.microsoft.com/office/drawing/2014/main" val="2292801500"/>
                  </a:ext>
                </a:extLst>
              </a:tr>
              <a:tr h="370840">
                <a:tc>
                  <a:txBody>
                    <a:bodyPr/>
                    <a:lstStyle/>
                    <a:p>
                      <a:r>
                        <a:rPr lang="en-US" altLang="zh-TW" dirty="0" smtClean="0">
                          <a:latin typeface="+mn-lt"/>
                          <a:ea typeface="微軟正黑體" panose="020B0604030504040204" pitchFamily="34" charset="-120"/>
                        </a:rPr>
                        <a:t>Process</a:t>
                      </a:r>
                      <a:r>
                        <a:rPr lang="en-US" altLang="zh-TW" baseline="0" dirty="0" smtClean="0">
                          <a:latin typeface="+mn-lt"/>
                          <a:ea typeface="微軟正黑體" panose="020B0604030504040204" pitchFamily="34" charset="-120"/>
                        </a:rPr>
                        <a:t> systems</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Batch(150pcs)</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Batch(50pcs)</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Single-wafer</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3158260757"/>
                  </a:ext>
                </a:extLst>
              </a:tr>
              <a:tr h="370840">
                <a:tc>
                  <a:txBody>
                    <a:bodyPr/>
                    <a:lstStyle/>
                    <a:p>
                      <a:r>
                        <a:rPr lang="en-US" altLang="zh-TW" dirty="0" smtClean="0">
                          <a:latin typeface="+mn-lt"/>
                          <a:ea typeface="微軟正黑體" panose="020B0604030504040204" pitchFamily="34" charset="-120"/>
                        </a:rPr>
                        <a:t>Deposition rate</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mn-lt"/>
                          <a:ea typeface="微軟正黑體" panose="020B0604030504040204" pitchFamily="34" charset="-120"/>
                        </a:rPr>
                        <a:t>~4.8</a:t>
                      </a:r>
                      <a:r>
                        <a:rPr lang="en-US" altLang="zh-TW" dirty="0" smtClean="0">
                          <a:solidFill>
                            <a:schemeClr val="tx1"/>
                          </a:solidFill>
                          <a:latin typeface="+mn-lt"/>
                          <a:ea typeface="微軟正黑體" panose="020B0604030504040204" pitchFamily="34" charset="-120"/>
                        </a:rPr>
                        <a:t>Å/min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mn-lt"/>
                          <a:ea typeface="微軟正黑體" panose="020B0604030504040204" pitchFamily="34" charset="-120"/>
                        </a:rPr>
                        <a:t>~167</a:t>
                      </a:r>
                      <a:r>
                        <a:rPr lang="en-US" altLang="zh-TW" dirty="0" smtClean="0">
                          <a:solidFill>
                            <a:schemeClr val="tx1"/>
                          </a:solidFill>
                          <a:latin typeface="+mn-lt"/>
                          <a:ea typeface="微軟正黑體" panose="020B0604030504040204" pitchFamily="34" charset="-120"/>
                        </a:rPr>
                        <a:t>Å/min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&gt;12,000Å/min</a:t>
                      </a:r>
                    </a:p>
                  </a:txBody>
                  <a:tcPr/>
                </a:tc>
                <a:extLst>
                  <a:ext uri="{0D108BD9-81ED-4DB2-BD59-A6C34878D82A}">
                    <a16:rowId xmlns:a16="http://schemas.microsoft.com/office/drawing/2014/main" val="2354452741"/>
                  </a:ext>
                </a:extLst>
              </a:tr>
            </a:tbl>
          </a:graphicData>
        </a:graphic>
      </p:graphicFrame>
      <p:sp>
        <p:nvSpPr>
          <p:cNvPr id="7" name="矩形 6"/>
          <p:cNvSpPr/>
          <p:nvPr/>
        </p:nvSpPr>
        <p:spPr>
          <a:xfrm>
            <a:off x="1974144" y="4179343"/>
            <a:ext cx="7282906" cy="1136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963271" y="5316075"/>
            <a:ext cx="7282906" cy="735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21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a:xfrm>
            <a:off x="1524000" y="6519202"/>
            <a:ext cx="898942" cy="366183"/>
          </a:xfrm>
        </p:spPr>
        <p:txBody>
          <a:bodyPr/>
          <a:lstStyle/>
          <a:p>
            <a:pPr>
              <a:defRPr/>
            </a:pPr>
            <a:fld id="{459FC9CB-BEB9-4AC7-AA67-25DD87166686}" type="slidenum">
              <a:rPr lang="zh-TW" altLang="en-US" smtClean="0"/>
              <a:pPr>
                <a:defRPr/>
              </a:pPr>
              <a:t>4</a:t>
            </a:fld>
            <a:endParaRPr lang="zh-TW" altLang="en-US" dirty="0"/>
          </a:p>
        </p:txBody>
      </p:sp>
      <p:sp>
        <p:nvSpPr>
          <p:cNvPr id="4" name="標題 3"/>
          <p:cNvSpPr>
            <a:spLocks noGrp="1"/>
          </p:cNvSpPr>
          <p:nvPr>
            <p:ph type="title"/>
          </p:nvPr>
        </p:nvSpPr>
        <p:spPr/>
        <p:txBody>
          <a:bodyPr/>
          <a:lstStyle/>
          <a:p>
            <a:r>
              <a:rPr lang="zh-TW" altLang="en-US" dirty="0" smtClean="0"/>
              <a:t>半導體</a:t>
            </a:r>
            <a:r>
              <a:rPr lang="en-US" altLang="zh-TW" dirty="0" smtClean="0"/>
              <a:t>- </a:t>
            </a:r>
            <a:r>
              <a:rPr lang="en-US" altLang="zh-TW" dirty="0">
                <a:solidFill>
                  <a:srgbClr val="0000FF"/>
                </a:solidFill>
                <a:latin typeface="細明體" panose="02020509000000000000" pitchFamily="49" charset="-120"/>
                <a:ea typeface="細明體" panose="02020509000000000000" pitchFamily="49" charset="-120"/>
              </a:rPr>
              <a:t>SiO</a:t>
            </a:r>
            <a:r>
              <a:rPr lang="en-US" altLang="zh-TW" baseline="-25000" dirty="0">
                <a:solidFill>
                  <a:srgbClr val="0000FF"/>
                </a:solidFill>
                <a:latin typeface="細明體" panose="02020509000000000000" pitchFamily="49" charset="-120"/>
                <a:ea typeface="細明體" panose="02020509000000000000" pitchFamily="49" charset="-120"/>
              </a:rPr>
              <a:t>2</a:t>
            </a:r>
            <a:endParaRPr lang="en-US" altLang="zh-TW" dirty="0"/>
          </a:p>
        </p:txBody>
      </p:sp>
      <p:sp>
        <p:nvSpPr>
          <p:cNvPr id="32" name="內容版面配置區 1"/>
          <p:cNvSpPr>
            <a:spLocks noGrp="1"/>
          </p:cNvSpPr>
          <p:nvPr>
            <p:ph idx="1"/>
          </p:nvPr>
        </p:nvSpPr>
        <p:spPr>
          <a:xfrm>
            <a:off x="1981200" y="1125537"/>
            <a:ext cx="8229600" cy="1519901"/>
          </a:xfrm>
        </p:spPr>
        <p:txBody>
          <a:bodyPr/>
          <a:lstStyle/>
          <a:p>
            <a:r>
              <a:rPr lang="en-US" altLang="zh-TW" dirty="0" smtClean="0">
                <a:solidFill>
                  <a:srgbClr val="0000FF"/>
                </a:solidFill>
                <a:latin typeface="細明體" panose="02020509000000000000" pitchFamily="49" charset="-120"/>
                <a:ea typeface="細明體" panose="02020509000000000000" pitchFamily="49" charset="-120"/>
              </a:rPr>
              <a:t>SiO</a:t>
            </a:r>
            <a:r>
              <a:rPr lang="en-US" altLang="zh-TW" baseline="-25000" dirty="0" smtClean="0">
                <a:solidFill>
                  <a:srgbClr val="0000FF"/>
                </a:solidFill>
                <a:latin typeface="細明體" panose="02020509000000000000" pitchFamily="49" charset="-120"/>
                <a:ea typeface="細明體" panose="02020509000000000000" pitchFamily="49" charset="-120"/>
              </a:rPr>
              <a:t>2</a:t>
            </a:r>
            <a:r>
              <a:rPr lang="en-US" altLang="zh-TW" dirty="0" smtClean="0"/>
              <a:t>: </a:t>
            </a:r>
            <a:r>
              <a:rPr lang="zh-TW" altLang="en-US" dirty="0" smtClean="0"/>
              <a:t>半導體常用三種</a:t>
            </a:r>
            <a:r>
              <a:rPr lang="zh-TW" altLang="en-US" dirty="0"/>
              <a:t>沉</a:t>
            </a:r>
            <a:r>
              <a:rPr lang="zh-TW" altLang="en-US" dirty="0" smtClean="0"/>
              <a:t>積法 </a:t>
            </a:r>
            <a:r>
              <a:rPr lang="en-US" altLang="zh-TW" dirty="0" smtClean="0"/>
              <a:t>APCVD, LPCVD, PECVD</a:t>
            </a:r>
            <a:endParaRPr lang="en-US" altLang="zh-TW" dirty="0"/>
          </a:p>
          <a:p>
            <a:pPr marL="361950" lvl="1" indent="0">
              <a:buNone/>
            </a:pPr>
            <a:endParaRPr lang="zh-TW" altLang="en-US" dirty="0"/>
          </a:p>
        </p:txBody>
      </p:sp>
      <p:graphicFrame>
        <p:nvGraphicFramePr>
          <p:cNvPr id="2" name="表格 1"/>
          <p:cNvGraphicFramePr>
            <a:graphicFrameLocks noGrp="1"/>
          </p:cNvGraphicFramePr>
          <p:nvPr>
            <p:extLst>
              <p:ext uri="{D42A27DB-BD31-4B8C-83A1-F6EECF244321}">
                <p14:modId xmlns:p14="http://schemas.microsoft.com/office/powerpoint/2010/main" val="763635108"/>
              </p:ext>
            </p:extLst>
          </p:nvPr>
        </p:nvGraphicFramePr>
        <p:xfrm>
          <a:off x="1973471" y="1641394"/>
          <a:ext cx="7290635" cy="2225040"/>
        </p:xfrm>
        <a:graphic>
          <a:graphicData uri="http://schemas.openxmlformats.org/drawingml/2006/table">
            <a:tbl>
              <a:tblPr firstRow="1" bandRow="1">
                <a:tableStyleId>{5C22544A-7EE6-4342-B048-85BDC9FD1C3A}</a:tableStyleId>
              </a:tblPr>
              <a:tblGrid>
                <a:gridCol w="2044103">
                  <a:extLst>
                    <a:ext uri="{9D8B030D-6E8A-4147-A177-3AD203B41FA5}">
                      <a16:colId xmlns:a16="http://schemas.microsoft.com/office/drawing/2014/main" val="1264449381"/>
                    </a:ext>
                  </a:extLst>
                </a:gridCol>
                <a:gridCol w="1831152">
                  <a:extLst>
                    <a:ext uri="{9D8B030D-6E8A-4147-A177-3AD203B41FA5}">
                      <a16:colId xmlns:a16="http://schemas.microsoft.com/office/drawing/2014/main" val="1376405779"/>
                    </a:ext>
                  </a:extLst>
                </a:gridCol>
                <a:gridCol w="1548432">
                  <a:extLst>
                    <a:ext uri="{9D8B030D-6E8A-4147-A177-3AD203B41FA5}">
                      <a16:colId xmlns:a16="http://schemas.microsoft.com/office/drawing/2014/main" val="998881309"/>
                    </a:ext>
                  </a:extLst>
                </a:gridCol>
                <a:gridCol w="1866948">
                  <a:extLst>
                    <a:ext uri="{9D8B030D-6E8A-4147-A177-3AD203B41FA5}">
                      <a16:colId xmlns:a16="http://schemas.microsoft.com/office/drawing/2014/main" val="544737550"/>
                    </a:ext>
                  </a:extLst>
                </a:gridCol>
              </a:tblGrid>
              <a:tr h="370840">
                <a:tc>
                  <a:txBody>
                    <a:bodyPr/>
                    <a:lstStyle/>
                    <a:p>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APCVD(Gate</a:t>
                      </a:r>
                      <a:r>
                        <a:rPr lang="en-US" altLang="zh-TW" baseline="0" dirty="0" smtClean="0">
                          <a:latin typeface="+mn-lt"/>
                          <a:ea typeface="微軟正黑體" panose="020B0604030504040204" pitchFamily="34" charset="-120"/>
                        </a:rPr>
                        <a:t> Ox</a:t>
                      </a:r>
                      <a:r>
                        <a:rPr lang="en-US" altLang="zh-TW" dirty="0" smtClean="0">
                          <a:latin typeface="+mn-lt"/>
                          <a:ea typeface="微軟正黑體" panose="020B0604030504040204" pitchFamily="34" charset="-120"/>
                        </a:rPr>
                        <a:t>)</a:t>
                      </a:r>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LPCVD(ILD)</a:t>
                      </a:r>
                      <a:endParaRPr lang="zh-TW" altLang="en-US" dirty="0">
                        <a:latin typeface="+mn-lt"/>
                        <a:ea typeface="微軟正黑體" panose="020B0604030504040204" pitchFamily="34" charset="-120"/>
                      </a:endParaRPr>
                    </a:p>
                  </a:txBody>
                  <a:tcPr/>
                </a:tc>
                <a:tc>
                  <a:txBody>
                    <a:bodyPr/>
                    <a:lstStyle/>
                    <a:p>
                      <a:pPr algn="ctr"/>
                      <a:r>
                        <a:rPr lang="en-US" altLang="zh-TW" dirty="0" smtClean="0">
                          <a:latin typeface="+mn-lt"/>
                          <a:ea typeface="微軟正黑體" panose="020B0604030504040204" pitchFamily="34" charset="-120"/>
                        </a:rPr>
                        <a:t>PECVD(IMD)</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2832977195"/>
                  </a:ext>
                </a:extLst>
              </a:tr>
              <a:tr h="370840">
                <a:tc>
                  <a:txBody>
                    <a:bodyPr/>
                    <a:lstStyle/>
                    <a:p>
                      <a:r>
                        <a:rPr lang="en-US" altLang="zh-TW" dirty="0" smtClean="0">
                          <a:latin typeface="+mn-lt"/>
                          <a:ea typeface="微軟正黑體" panose="020B0604030504040204" pitchFamily="34" charset="-120"/>
                        </a:rPr>
                        <a:t>Chemical</a:t>
                      </a:r>
                      <a:r>
                        <a:rPr lang="en-US" altLang="zh-TW" baseline="0" dirty="0" smtClean="0">
                          <a:latin typeface="+mn-lt"/>
                          <a:ea typeface="微軟正黑體" panose="020B0604030504040204" pitchFamily="34" charset="-120"/>
                        </a:rPr>
                        <a:t> </a:t>
                      </a:r>
                      <a:r>
                        <a:rPr lang="en-US" altLang="zh-TW" dirty="0" smtClean="0">
                          <a:latin typeface="+mn-lt"/>
                          <a:ea typeface="微軟正黑體" panose="020B0604030504040204" pitchFamily="34" charset="-120"/>
                        </a:rPr>
                        <a:t>Source</a:t>
                      </a:r>
                      <a:r>
                        <a:rPr lang="en-US" altLang="zh-TW" baseline="0" dirty="0" smtClean="0">
                          <a:latin typeface="+mn-lt"/>
                          <a:ea typeface="微軟正黑體" panose="020B0604030504040204" pitchFamily="34" charset="-120"/>
                        </a:rPr>
                        <a:t> </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O2(Gas)</a:t>
                      </a:r>
                    </a:p>
                  </a:txBody>
                  <a:tcPr/>
                </a:tc>
                <a:tc>
                  <a:txBody>
                    <a:bodyPr/>
                    <a:lstStyle/>
                    <a:p>
                      <a:r>
                        <a:rPr lang="en-US" altLang="zh-TW" dirty="0" smtClean="0">
                          <a:latin typeface="+mn-lt"/>
                          <a:ea typeface="微軟正黑體" panose="020B0604030504040204" pitchFamily="34" charset="-120"/>
                        </a:rPr>
                        <a:t>TEOS(Liquid)</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SiH4(Gas)</a:t>
                      </a:r>
                    </a:p>
                  </a:txBody>
                  <a:tcPr/>
                </a:tc>
                <a:extLst>
                  <a:ext uri="{0D108BD9-81ED-4DB2-BD59-A6C34878D82A}">
                    <a16:rowId xmlns:a16="http://schemas.microsoft.com/office/drawing/2014/main" val="2319547391"/>
                  </a:ext>
                </a:extLst>
              </a:tr>
              <a:tr h="370840">
                <a:tc>
                  <a:txBody>
                    <a:bodyPr/>
                    <a:lstStyle/>
                    <a:p>
                      <a:r>
                        <a:rPr lang="en-US" altLang="zh-TW" dirty="0" smtClean="0">
                          <a:latin typeface="+mn-lt"/>
                          <a:ea typeface="微軟正黑體" panose="020B0604030504040204" pitchFamily="34" charset="-120"/>
                        </a:rPr>
                        <a:t>Reactor</a:t>
                      </a:r>
                      <a:r>
                        <a:rPr lang="en-US" altLang="zh-TW" baseline="0" dirty="0" smtClean="0">
                          <a:latin typeface="+mn-lt"/>
                          <a:ea typeface="微軟正黑體" panose="020B0604030504040204" pitchFamily="34" charset="-120"/>
                        </a:rPr>
                        <a:t> type</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zh-TW" altLang="en-US" dirty="0" smtClean="0">
                          <a:latin typeface="+mn-lt"/>
                          <a:ea typeface="微軟正黑體" panose="020B0604030504040204" pitchFamily="34" charset="-120"/>
                        </a:rPr>
                        <a:t>溫度</a:t>
                      </a:r>
                      <a:r>
                        <a:rPr lang="en-US" altLang="zh-TW" dirty="0" smtClean="0">
                          <a:latin typeface="+mn-lt"/>
                          <a:ea typeface="微軟正黑體" panose="020B0604030504040204" pitchFamily="34" charset="-120"/>
                        </a:rPr>
                        <a:t>+</a:t>
                      </a:r>
                      <a:r>
                        <a:rPr lang="zh-TW" altLang="en-US" dirty="0" smtClean="0">
                          <a:solidFill>
                            <a:srgbClr val="FF0000"/>
                          </a:solidFill>
                          <a:latin typeface="+mn-lt"/>
                          <a:ea typeface="微軟正黑體" panose="020B0604030504040204" pitchFamily="34" charset="-120"/>
                        </a:rPr>
                        <a:t>電漿</a:t>
                      </a:r>
                      <a:endParaRPr lang="zh-TW" altLang="en-US" dirty="0">
                        <a:solidFill>
                          <a:srgbClr val="FF0000"/>
                        </a:solidFill>
                        <a:latin typeface="+mn-lt"/>
                        <a:ea typeface="微軟正黑體" panose="020B0604030504040204" pitchFamily="34" charset="-120"/>
                      </a:endParaRPr>
                    </a:p>
                  </a:txBody>
                  <a:tcPr/>
                </a:tc>
                <a:extLst>
                  <a:ext uri="{0D108BD9-81ED-4DB2-BD59-A6C34878D82A}">
                    <a16:rowId xmlns:a16="http://schemas.microsoft.com/office/drawing/2014/main" val="1676949410"/>
                  </a:ext>
                </a:extLst>
              </a:tr>
              <a:tr h="370840">
                <a:tc>
                  <a:txBody>
                    <a:bodyPr/>
                    <a:lstStyle/>
                    <a:p>
                      <a:r>
                        <a:rPr lang="zh-TW" altLang="en-US" dirty="0" smtClean="0">
                          <a:latin typeface="+mn-lt"/>
                          <a:ea typeface="微軟正黑體" panose="020B0604030504040204" pitchFamily="34" charset="-120"/>
                        </a:rPr>
                        <a:t>溫度</a:t>
                      </a:r>
                      <a:endParaRPr lang="zh-TW" altLang="en-US" dirty="0">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920℃</a:t>
                      </a:r>
                      <a:endParaRPr lang="zh-TW" altLang="en-US" dirty="0">
                        <a:solidFill>
                          <a:srgbClr val="FF0000"/>
                        </a:solidFill>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620℃</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400℃</a:t>
                      </a:r>
                      <a:endParaRPr lang="zh-TW" altLang="en-US" dirty="0">
                        <a:latin typeface="+mn-lt"/>
                        <a:ea typeface="微軟正黑體" panose="020B0604030504040204" pitchFamily="34" charset="-120"/>
                      </a:endParaRPr>
                    </a:p>
                  </a:txBody>
                  <a:tcPr/>
                </a:tc>
                <a:extLst>
                  <a:ext uri="{0D108BD9-81ED-4DB2-BD59-A6C34878D82A}">
                    <a16:rowId xmlns:a16="http://schemas.microsoft.com/office/drawing/2014/main" val="1910456724"/>
                  </a:ext>
                </a:extLst>
              </a:tr>
              <a:tr h="370840">
                <a:tc>
                  <a:txBody>
                    <a:bodyPr/>
                    <a:lstStyle/>
                    <a:p>
                      <a:r>
                        <a:rPr lang="zh-TW" altLang="en-US" dirty="0" smtClean="0">
                          <a:latin typeface="+mn-lt"/>
                          <a:ea typeface="微軟正黑體" panose="020B0604030504040204" pitchFamily="34" charset="-120"/>
                        </a:rPr>
                        <a:t>壓力</a:t>
                      </a:r>
                      <a:endParaRPr lang="zh-TW" altLang="en-US" dirty="0">
                        <a:latin typeface="+mn-lt"/>
                        <a:ea typeface="微軟正黑體" panose="020B0604030504040204" pitchFamily="34" charset="-120"/>
                      </a:endParaRPr>
                    </a:p>
                  </a:txBody>
                  <a:tcPr/>
                </a:tc>
                <a:tc>
                  <a:txBody>
                    <a:bodyPr/>
                    <a:lstStyle/>
                    <a:p>
                      <a:r>
                        <a:rPr lang="en-US" altLang="zh-TW" dirty="0" smtClean="0">
                          <a:latin typeface="+mn-lt"/>
                          <a:ea typeface="微軟正黑體" panose="020B0604030504040204" pitchFamily="34" charset="-120"/>
                        </a:rPr>
                        <a:t>760Torr(1Atm)</a:t>
                      </a:r>
                      <a:endParaRPr lang="zh-TW" altLang="en-US" dirty="0">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0.8Torr</a:t>
                      </a:r>
                      <a:endParaRPr lang="zh-TW" altLang="en-US" dirty="0">
                        <a:solidFill>
                          <a:srgbClr val="FF0000"/>
                        </a:solidFill>
                        <a:latin typeface="+mn-lt"/>
                        <a:ea typeface="微軟正黑體" panose="020B0604030504040204" pitchFamily="34" charset="-120"/>
                      </a:endParaRPr>
                    </a:p>
                  </a:txBody>
                  <a:tcPr/>
                </a:tc>
                <a:tc>
                  <a:txBody>
                    <a:bodyPr/>
                    <a:lstStyle/>
                    <a:p>
                      <a:r>
                        <a:rPr lang="en-US" altLang="zh-TW" dirty="0" smtClean="0">
                          <a:solidFill>
                            <a:srgbClr val="FF0000"/>
                          </a:solidFill>
                          <a:latin typeface="+mn-lt"/>
                          <a:ea typeface="微軟正黑體" panose="020B0604030504040204" pitchFamily="34" charset="-120"/>
                        </a:rPr>
                        <a:t>1.55Torr</a:t>
                      </a:r>
                      <a:endParaRPr lang="zh-TW" altLang="en-US" dirty="0">
                        <a:solidFill>
                          <a:srgbClr val="FF0000"/>
                        </a:solidFill>
                        <a:latin typeface="+mn-lt"/>
                        <a:ea typeface="微軟正黑體" panose="020B0604030504040204" pitchFamily="34" charset="-120"/>
                      </a:endParaRPr>
                    </a:p>
                  </a:txBody>
                  <a:tcPr/>
                </a:tc>
                <a:extLst>
                  <a:ext uri="{0D108BD9-81ED-4DB2-BD59-A6C34878D82A}">
                    <a16:rowId xmlns:a16="http://schemas.microsoft.com/office/drawing/2014/main" val="2292801500"/>
                  </a:ext>
                </a:extLst>
              </a:tr>
              <a:tr h="370840">
                <a:tc>
                  <a:txBody>
                    <a:bodyPr/>
                    <a:lstStyle/>
                    <a:p>
                      <a:r>
                        <a:rPr lang="en-US" altLang="zh-TW" dirty="0" smtClean="0">
                          <a:latin typeface="+mn-lt"/>
                          <a:ea typeface="微軟正黑體" panose="020B0604030504040204" pitchFamily="34" charset="-120"/>
                        </a:rPr>
                        <a:t>Deposition rate</a:t>
                      </a:r>
                      <a:endParaRPr lang="zh-TW" altLang="en-US" dirty="0">
                        <a:latin typeface="+mn-lt"/>
                        <a:ea typeface="微軟正黑體" panose="020B0604030504040204" pitchFamily="34" charset="-12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mn-lt"/>
                          <a:ea typeface="微軟正黑體" panose="020B0604030504040204" pitchFamily="34" charset="-120"/>
                        </a:rPr>
                        <a:t>~4.8</a:t>
                      </a:r>
                      <a:r>
                        <a:rPr lang="en-US" altLang="zh-TW" dirty="0" smtClean="0">
                          <a:solidFill>
                            <a:schemeClr val="tx1"/>
                          </a:solidFill>
                          <a:latin typeface="+mn-lt"/>
                          <a:ea typeface="微軟正黑體" panose="020B0604030504040204" pitchFamily="34" charset="-120"/>
                        </a:rPr>
                        <a:t>Å/min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latin typeface="+mn-lt"/>
                          <a:ea typeface="微軟正黑體" panose="020B0604030504040204" pitchFamily="34" charset="-120"/>
                        </a:rPr>
                        <a:t>~167</a:t>
                      </a:r>
                      <a:r>
                        <a:rPr lang="en-US" altLang="zh-TW" dirty="0" smtClean="0">
                          <a:solidFill>
                            <a:schemeClr val="tx1"/>
                          </a:solidFill>
                          <a:latin typeface="+mn-lt"/>
                          <a:ea typeface="微軟正黑體" panose="020B0604030504040204" pitchFamily="34" charset="-120"/>
                        </a:rPr>
                        <a:t>Å/min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mn-lt"/>
                          <a:ea typeface="微軟正黑體" panose="020B0604030504040204" pitchFamily="34" charset="-120"/>
                        </a:rPr>
                        <a:t>&gt;12,000Å/min</a:t>
                      </a:r>
                    </a:p>
                  </a:txBody>
                  <a:tcPr/>
                </a:tc>
                <a:extLst>
                  <a:ext uri="{0D108BD9-81ED-4DB2-BD59-A6C34878D82A}">
                    <a16:rowId xmlns:a16="http://schemas.microsoft.com/office/drawing/2014/main" val="1060085447"/>
                  </a:ext>
                </a:extLst>
              </a:tr>
            </a:tbl>
          </a:graphicData>
        </a:graphic>
      </p:graphicFrame>
      <p:grpSp>
        <p:nvGrpSpPr>
          <p:cNvPr id="8" name="群組 7"/>
          <p:cNvGrpSpPr/>
          <p:nvPr/>
        </p:nvGrpSpPr>
        <p:grpSpPr>
          <a:xfrm>
            <a:off x="3350585" y="4592187"/>
            <a:ext cx="7021461" cy="804307"/>
            <a:chOff x="792000" y="5147312"/>
            <a:chExt cx="7021461" cy="804307"/>
          </a:xfrm>
        </p:grpSpPr>
        <p:sp>
          <p:nvSpPr>
            <p:cNvPr id="9" name="Text Box 3"/>
            <p:cNvSpPr txBox="1">
              <a:spLocks noChangeArrowheads="1"/>
            </p:cNvSpPr>
            <p:nvPr/>
          </p:nvSpPr>
          <p:spPr bwMode="auto">
            <a:xfrm>
              <a:off x="792000" y="5331255"/>
              <a:ext cx="4343400" cy="34163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a:latin typeface="細明體" panose="02020509000000000000" pitchFamily="49" charset="-120"/>
                  <a:ea typeface="細明體" panose="02020509000000000000" pitchFamily="49" charset="-120"/>
                </a:rPr>
                <a:t>TEOS (Si(OC</a:t>
              </a:r>
              <a:r>
                <a:rPr lang="en-US" altLang="zh-TW" sz="1800" baseline="-25000" dirty="0">
                  <a:latin typeface="細明體" panose="02020509000000000000" pitchFamily="49" charset="-120"/>
                  <a:ea typeface="細明體" panose="02020509000000000000" pitchFamily="49" charset="-120"/>
                </a:rPr>
                <a:t>2</a:t>
              </a:r>
              <a:r>
                <a:rPr lang="en-US" altLang="zh-TW" sz="1800" dirty="0">
                  <a:latin typeface="細明體" panose="02020509000000000000" pitchFamily="49" charset="-120"/>
                  <a:ea typeface="細明體" panose="02020509000000000000" pitchFamily="49" charset="-120"/>
                </a:rPr>
                <a:t>H</a:t>
              </a:r>
              <a:r>
                <a:rPr lang="en-US" altLang="zh-TW" sz="1800" baseline="-25000" dirty="0">
                  <a:latin typeface="細明體" panose="02020509000000000000" pitchFamily="49" charset="-120"/>
                  <a:ea typeface="細明體" panose="02020509000000000000" pitchFamily="49" charset="-120"/>
                </a:rPr>
                <a:t>5</a:t>
              </a:r>
              <a:r>
                <a:rPr lang="en-US" altLang="zh-TW" sz="1800" dirty="0">
                  <a:latin typeface="細明體" panose="02020509000000000000" pitchFamily="49" charset="-120"/>
                  <a:ea typeface="細明體" panose="02020509000000000000" pitchFamily="49" charset="-120"/>
                </a:rPr>
                <a:t>)</a:t>
              </a:r>
              <a:r>
                <a:rPr lang="en-US" altLang="zh-TW" sz="1800" baseline="-25000" dirty="0">
                  <a:latin typeface="細明體" panose="02020509000000000000" pitchFamily="49" charset="-120"/>
                  <a:ea typeface="細明體" panose="02020509000000000000" pitchFamily="49" charset="-120"/>
                </a:rPr>
                <a:t>4</a:t>
              </a:r>
              <a:r>
                <a:rPr lang="en-US" altLang="zh-TW" sz="1800" dirty="0">
                  <a:latin typeface="細明體" panose="02020509000000000000" pitchFamily="49" charset="-120"/>
                  <a:ea typeface="細明體" panose="02020509000000000000" pitchFamily="49" charset="-120"/>
                </a:rPr>
                <a:t>) + TMB + PH3 + O</a:t>
              </a:r>
              <a:r>
                <a:rPr lang="en-US" altLang="zh-TW" sz="1800" baseline="-25000" dirty="0">
                  <a:latin typeface="細明體" panose="02020509000000000000" pitchFamily="49" charset="-120"/>
                  <a:ea typeface="細明體" panose="02020509000000000000" pitchFamily="49" charset="-120"/>
                </a:rPr>
                <a:t>2</a:t>
              </a:r>
            </a:p>
          </p:txBody>
        </p:sp>
        <p:graphicFrame>
          <p:nvGraphicFramePr>
            <p:cNvPr id="10" name="Object 4"/>
            <p:cNvGraphicFramePr>
              <a:graphicFrameLocks noChangeAspect="1"/>
            </p:cNvGraphicFramePr>
            <p:nvPr>
              <p:extLst/>
            </p:nvPr>
          </p:nvGraphicFramePr>
          <p:xfrm>
            <a:off x="4651960" y="5147312"/>
            <a:ext cx="1143000" cy="592138"/>
          </p:xfrm>
          <a:graphic>
            <a:graphicData uri="http://schemas.openxmlformats.org/presentationml/2006/ole">
              <mc:AlternateContent xmlns:mc="http://schemas.openxmlformats.org/markup-compatibility/2006">
                <mc:Choice xmlns:v="urn:schemas-microsoft-com:vml" Requires="v">
                  <p:oleObj spid="_x0000_s11344" name="Equation" r:id="rId4" imgW="444307" imgH="203112" progId="Equation.3">
                    <p:embed/>
                  </p:oleObj>
                </mc:Choice>
                <mc:Fallback>
                  <p:oleObj name="Equation" r:id="rId4" imgW="444307" imgH="203112" progId="Equation.3">
                    <p:embed/>
                    <p:pic>
                      <p:nvPicPr>
                        <p:cNvPr id="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960" y="5147312"/>
                          <a:ext cx="1143000" cy="592138"/>
                        </a:xfrm>
                        <a:prstGeom prst="rect">
                          <a:avLst/>
                        </a:prstGeom>
                        <a:noFill/>
                        <a:ln>
                          <a:noFill/>
                        </a:ln>
                        <a:effectLst/>
                      </p:spPr>
                    </p:pic>
                  </p:oleObj>
                </mc:Fallback>
              </mc:AlternateContent>
            </a:graphicData>
          </a:graphic>
        </p:graphicFrame>
        <p:sp>
          <p:nvSpPr>
            <p:cNvPr id="11" name="Text Box 5"/>
            <p:cNvSpPr txBox="1">
              <a:spLocks noChangeArrowheads="1"/>
            </p:cNvSpPr>
            <p:nvPr/>
          </p:nvSpPr>
          <p:spPr bwMode="auto">
            <a:xfrm>
              <a:off x="5743664" y="5277487"/>
              <a:ext cx="2069797" cy="507831"/>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a:solidFill>
                    <a:srgbClr val="0000FF"/>
                  </a:solidFill>
                  <a:latin typeface="細明體" panose="02020509000000000000" pitchFamily="49" charset="-120"/>
                  <a:ea typeface="細明體" panose="02020509000000000000" pitchFamily="49" charset="-120"/>
                </a:rPr>
                <a:t>SiO</a:t>
              </a:r>
              <a:r>
                <a:rPr lang="en-US" altLang="zh-TW" sz="1800" baseline="-25000" dirty="0">
                  <a:solidFill>
                    <a:srgbClr val="0000FF"/>
                  </a:solidFill>
                  <a:latin typeface="細明體" panose="02020509000000000000" pitchFamily="49" charset="-120"/>
                  <a:ea typeface="細明體" panose="02020509000000000000" pitchFamily="49" charset="-120"/>
                </a:rPr>
                <a:t>2</a:t>
              </a:r>
              <a:r>
                <a:rPr lang="en-US" altLang="zh-TW" sz="1800" baseline="-25000" dirty="0">
                  <a:solidFill>
                    <a:srgbClr val="009900"/>
                  </a:solidFill>
                  <a:latin typeface="細明體" panose="02020509000000000000" pitchFamily="49" charset="-120"/>
                  <a:ea typeface="細明體" panose="02020509000000000000" pitchFamily="49" charset="-120"/>
                </a:rPr>
                <a:t> </a:t>
              </a:r>
              <a:r>
                <a:rPr lang="en-US" altLang="zh-TW" sz="1800" dirty="0">
                  <a:latin typeface="細明體" panose="02020509000000000000" pitchFamily="49" charset="-120"/>
                  <a:ea typeface="細明體" panose="02020509000000000000" pitchFamily="49" charset="-120"/>
                </a:rPr>
                <a:t>+ by product</a:t>
              </a:r>
              <a:endParaRPr lang="en-US" altLang="zh-TW" sz="1800" baseline="-25000" dirty="0">
                <a:latin typeface="細明體" panose="02020509000000000000" pitchFamily="49" charset="-120"/>
                <a:ea typeface="細明體" panose="02020509000000000000" pitchFamily="49" charset="-120"/>
              </a:endParaRPr>
            </a:p>
            <a:p>
              <a:pPr algn="l">
                <a:lnSpc>
                  <a:spcPct val="90000"/>
                </a:lnSpc>
              </a:pPr>
              <a:endParaRPr lang="zh-TW" altLang="en-US" sz="1800" baseline="-25000" dirty="0">
                <a:solidFill>
                  <a:srgbClr val="009900"/>
                </a:solidFill>
                <a:latin typeface="細明體" panose="02020509000000000000" pitchFamily="49" charset="-120"/>
                <a:ea typeface="細明體" panose="02020509000000000000" pitchFamily="49" charset="-120"/>
              </a:endParaRPr>
            </a:p>
          </p:txBody>
        </p:sp>
        <p:sp>
          <p:nvSpPr>
            <p:cNvPr id="12" name="Text Box 7"/>
            <p:cNvSpPr txBox="1">
              <a:spLocks noChangeArrowheads="1"/>
            </p:cNvSpPr>
            <p:nvPr/>
          </p:nvSpPr>
          <p:spPr bwMode="auto">
            <a:xfrm>
              <a:off x="4574400" y="5582287"/>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zh-TW" altLang="en-US" sz="1800" dirty="0">
                  <a:solidFill>
                    <a:srgbClr val="FF0000"/>
                  </a:solidFill>
                </a:rPr>
                <a:t>0.8 </a:t>
              </a:r>
              <a:r>
                <a:rPr lang="en-US" altLang="zh-TW" sz="1800" dirty="0">
                  <a:solidFill>
                    <a:srgbClr val="FF0000"/>
                  </a:solidFill>
                </a:rPr>
                <a:t>T</a:t>
              </a:r>
              <a:r>
                <a:rPr lang="en-US" altLang="zh-TW" sz="1800" dirty="0"/>
                <a:t>, 620</a:t>
              </a:r>
              <a:r>
                <a:rPr lang="en-US" altLang="zh-TW" sz="1800" dirty="0" smtClean="0">
                  <a:latin typeface="標楷體" panose="03000509000000000000" pitchFamily="65" charset="-120"/>
                </a:rPr>
                <a:t>℃</a:t>
              </a:r>
              <a:endParaRPr lang="en-US" altLang="zh-TW" sz="1800" dirty="0"/>
            </a:p>
          </p:txBody>
        </p:sp>
      </p:grpSp>
      <p:grpSp>
        <p:nvGrpSpPr>
          <p:cNvPr id="13" name="群組 12"/>
          <p:cNvGrpSpPr/>
          <p:nvPr/>
        </p:nvGrpSpPr>
        <p:grpSpPr>
          <a:xfrm>
            <a:off x="3395410" y="5552924"/>
            <a:ext cx="4501461" cy="804732"/>
            <a:chOff x="3312000" y="5146965"/>
            <a:chExt cx="4501461" cy="804654"/>
          </a:xfrm>
        </p:grpSpPr>
        <p:sp>
          <p:nvSpPr>
            <p:cNvPr id="14" name="Text Box 3"/>
            <p:cNvSpPr txBox="1">
              <a:spLocks noChangeArrowheads="1"/>
            </p:cNvSpPr>
            <p:nvPr/>
          </p:nvSpPr>
          <p:spPr bwMode="auto">
            <a:xfrm>
              <a:off x="3312000" y="5331255"/>
              <a:ext cx="1440000" cy="34163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smtClean="0">
                  <a:latin typeface="細明體" panose="02020509000000000000" pitchFamily="49" charset="-120"/>
                  <a:ea typeface="細明體" panose="02020509000000000000" pitchFamily="49" charset="-120"/>
                </a:rPr>
                <a:t>SiH</a:t>
              </a:r>
              <a:r>
                <a:rPr lang="en-US" altLang="zh-TW" sz="1800" baseline="-25000" dirty="0" smtClean="0">
                  <a:latin typeface="細明體" panose="02020509000000000000" pitchFamily="49" charset="-120"/>
                  <a:ea typeface="細明體" panose="02020509000000000000" pitchFamily="49" charset="-120"/>
                </a:rPr>
                <a:t>4</a:t>
              </a:r>
              <a:r>
                <a:rPr lang="en-US" altLang="zh-TW" sz="1800" dirty="0" smtClean="0">
                  <a:latin typeface="細明體" panose="02020509000000000000" pitchFamily="49" charset="-120"/>
                  <a:ea typeface="細明體" panose="02020509000000000000" pitchFamily="49" charset="-120"/>
                </a:rPr>
                <a:t> </a:t>
              </a:r>
              <a:r>
                <a:rPr lang="en-US" altLang="zh-TW" sz="1800" dirty="0">
                  <a:latin typeface="細明體" panose="02020509000000000000" pitchFamily="49" charset="-120"/>
                  <a:ea typeface="細明體" panose="02020509000000000000" pitchFamily="49" charset="-120"/>
                </a:rPr>
                <a:t>+ </a:t>
              </a:r>
              <a:r>
                <a:rPr lang="en-US" altLang="zh-TW" sz="1800" dirty="0" smtClean="0">
                  <a:latin typeface="細明體" panose="02020509000000000000" pitchFamily="49" charset="-120"/>
                  <a:ea typeface="細明體" panose="02020509000000000000" pitchFamily="49" charset="-120"/>
                </a:rPr>
                <a:t>N</a:t>
              </a:r>
              <a:r>
                <a:rPr lang="en-US" altLang="zh-TW" sz="1800" baseline="-25000" dirty="0" smtClean="0">
                  <a:latin typeface="細明體" panose="02020509000000000000" pitchFamily="49" charset="-120"/>
                  <a:ea typeface="細明體" panose="02020509000000000000" pitchFamily="49" charset="-120"/>
                </a:rPr>
                <a:t>2</a:t>
              </a:r>
              <a:r>
                <a:rPr lang="en-US" altLang="zh-TW" sz="1800" dirty="0" smtClean="0">
                  <a:latin typeface="細明體" panose="02020509000000000000" pitchFamily="49" charset="-120"/>
                  <a:ea typeface="細明體" panose="02020509000000000000" pitchFamily="49" charset="-120"/>
                </a:rPr>
                <a:t>O</a:t>
              </a:r>
              <a:endParaRPr lang="en-US" altLang="zh-TW" sz="1800" baseline="-25000" dirty="0">
                <a:latin typeface="細明體" panose="02020509000000000000" pitchFamily="49" charset="-120"/>
                <a:ea typeface="細明體" panose="02020509000000000000" pitchFamily="49" charset="-120"/>
              </a:endParaRPr>
            </a:p>
          </p:txBody>
        </p:sp>
        <p:graphicFrame>
          <p:nvGraphicFramePr>
            <p:cNvPr id="15" name="Object 4"/>
            <p:cNvGraphicFramePr>
              <a:graphicFrameLocks noChangeAspect="1"/>
            </p:cNvGraphicFramePr>
            <p:nvPr>
              <p:extLst>
                <p:ext uri="{D42A27DB-BD31-4B8C-83A1-F6EECF244321}">
                  <p14:modId xmlns:p14="http://schemas.microsoft.com/office/powerpoint/2010/main" val="3160270387"/>
                </p:ext>
              </p:extLst>
            </p:nvPr>
          </p:nvGraphicFramePr>
          <p:xfrm>
            <a:off x="4603265" y="5146965"/>
            <a:ext cx="1241425" cy="592080"/>
          </p:xfrm>
          <a:graphic>
            <a:graphicData uri="http://schemas.openxmlformats.org/presentationml/2006/ole">
              <mc:AlternateContent xmlns:mc="http://schemas.openxmlformats.org/markup-compatibility/2006">
                <mc:Choice xmlns:v="urn:schemas-microsoft-com:vml" Requires="v">
                  <p:oleObj spid="_x0000_s11345" name="方程式" r:id="rId6" imgW="482400" imgH="203040" progId="Equation.3">
                    <p:embed/>
                  </p:oleObj>
                </mc:Choice>
                <mc:Fallback>
                  <p:oleObj name="方程式" r:id="rId6" imgW="482400" imgH="203040" progId="Equation.3">
                    <p:embed/>
                    <p:pic>
                      <p:nvPicPr>
                        <p:cNvPr id="18" name="Object 4"/>
                        <p:cNvPicPr>
                          <a:picLocks noChangeAspect="1" noChangeArrowheads="1"/>
                        </p:cNvPicPr>
                        <p:nvPr/>
                      </p:nvPicPr>
                      <p:blipFill>
                        <a:blip r:embed="rId7"/>
                        <a:srcRect/>
                        <a:stretch>
                          <a:fillRect/>
                        </a:stretch>
                      </p:blipFill>
                      <p:spPr bwMode="auto">
                        <a:xfrm>
                          <a:off x="4603265" y="5146965"/>
                          <a:ext cx="1241425" cy="592080"/>
                        </a:xfrm>
                        <a:prstGeom prst="rect">
                          <a:avLst/>
                        </a:prstGeom>
                        <a:noFill/>
                        <a:ln>
                          <a:noFill/>
                        </a:ln>
                        <a:effectLst/>
                      </p:spPr>
                    </p:pic>
                  </p:oleObj>
                </mc:Fallback>
              </mc:AlternateContent>
            </a:graphicData>
          </a:graphic>
        </p:graphicFrame>
        <p:sp>
          <p:nvSpPr>
            <p:cNvPr id="16" name="Text Box 5"/>
            <p:cNvSpPr txBox="1">
              <a:spLocks noChangeArrowheads="1"/>
            </p:cNvSpPr>
            <p:nvPr/>
          </p:nvSpPr>
          <p:spPr bwMode="auto">
            <a:xfrm>
              <a:off x="5743664" y="5277487"/>
              <a:ext cx="2069797" cy="507831"/>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a:solidFill>
                    <a:srgbClr val="0000FF"/>
                  </a:solidFill>
                  <a:latin typeface="細明體" panose="02020509000000000000" pitchFamily="49" charset="-120"/>
                  <a:ea typeface="細明體" panose="02020509000000000000" pitchFamily="49" charset="-120"/>
                </a:rPr>
                <a:t>SiO</a:t>
              </a:r>
              <a:r>
                <a:rPr lang="en-US" altLang="zh-TW" sz="1800" baseline="-25000" dirty="0">
                  <a:solidFill>
                    <a:srgbClr val="0000FF"/>
                  </a:solidFill>
                  <a:latin typeface="細明體" panose="02020509000000000000" pitchFamily="49" charset="-120"/>
                  <a:ea typeface="細明體" panose="02020509000000000000" pitchFamily="49" charset="-120"/>
                </a:rPr>
                <a:t>2</a:t>
              </a:r>
              <a:r>
                <a:rPr lang="en-US" altLang="zh-TW" sz="1800" baseline="-25000" dirty="0">
                  <a:solidFill>
                    <a:srgbClr val="009900"/>
                  </a:solidFill>
                  <a:latin typeface="細明體" panose="02020509000000000000" pitchFamily="49" charset="-120"/>
                  <a:ea typeface="細明體" panose="02020509000000000000" pitchFamily="49" charset="-120"/>
                </a:rPr>
                <a:t> </a:t>
              </a:r>
              <a:r>
                <a:rPr lang="en-US" altLang="zh-TW" sz="1800" dirty="0" smtClean="0">
                  <a:latin typeface="細明體" panose="02020509000000000000" pitchFamily="49" charset="-120"/>
                  <a:ea typeface="細明體" panose="02020509000000000000" pitchFamily="49" charset="-120"/>
                </a:rPr>
                <a:t>+ by product</a:t>
              </a:r>
              <a:endParaRPr lang="en-US" altLang="zh-TW" sz="1800" baseline="-25000" dirty="0">
                <a:latin typeface="細明體" panose="02020509000000000000" pitchFamily="49" charset="-120"/>
                <a:ea typeface="細明體" panose="02020509000000000000" pitchFamily="49" charset="-120"/>
              </a:endParaRPr>
            </a:p>
            <a:p>
              <a:pPr algn="l">
                <a:lnSpc>
                  <a:spcPct val="90000"/>
                </a:lnSpc>
              </a:pPr>
              <a:endParaRPr lang="zh-TW" altLang="en-US" sz="1800" baseline="-25000" dirty="0">
                <a:solidFill>
                  <a:srgbClr val="009900"/>
                </a:solidFill>
                <a:latin typeface="細明體" panose="02020509000000000000" pitchFamily="49" charset="-120"/>
                <a:ea typeface="細明體" panose="02020509000000000000" pitchFamily="49" charset="-120"/>
              </a:endParaRPr>
            </a:p>
          </p:txBody>
        </p:sp>
        <p:sp>
          <p:nvSpPr>
            <p:cNvPr id="17" name="Text Box 7"/>
            <p:cNvSpPr txBox="1">
              <a:spLocks noChangeArrowheads="1"/>
            </p:cNvSpPr>
            <p:nvPr/>
          </p:nvSpPr>
          <p:spPr bwMode="auto">
            <a:xfrm>
              <a:off x="4574400" y="5582287"/>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en-US" altLang="zh-TW" sz="1800" dirty="0" smtClean="0">
                  <a:solidFill>
                    <a:srgbClr val="FF0000"/>
                  </a:solidFill>
                </a:rPr>
                <a:t>1.55</a:t>
              </a:r>
              <a:r>
                <a:rPr lang="zh-TW" altLang="en-US" sz="1800" dirty="0" smtClean="0">
                  <a:solidFill>
                    <a:srgbClr val="FF0000"/>
                  </a:solidFill>
                </a:rPr>
                <a:t> </a:t>
              </a:r>
              <a:r>
                <a:rPr lang="en-US" altLang="zh-TW" sz="1800" dirty="0">
                  <a:solidFill>
                    <a:srgbClr val="FF0000"/>
                  </a:solidFill>
                </a:rPr>
                <a:t>T</a:t>
              </a:r>
              <a:r>
                <a:rPr lang="en-US" altLang="zh-TW" sz="1800" dirty="0"/>
                <a:t>, </a:t>
              </a:r>
              <a:r>
                <a:rPr lang="en-US" altLang="zh-TW" sz="1800" dirty="0" smtClean="0"/>
                <a:t>400</a:t>
              </a:r>
              <a:r>
                <a:rPr lang="en-US" altLang="zh-TW" sz="1800" dirty="0" smtClean="0">
                  <a:latin typeface="標楷體" panose="03000509000000000000" pitchFamily="65" charset="-120"/>
                </a:rPr>
                <a:t>℃</a:t>
              </a:r>
              <a:endParaRPr lang="en-US" altLang="zh-TW" sz="1800" dirty="0"/>
            </a:p>
          </p:txBody>
        </p:sp>
      </p:grpSp>
      <p:sp>
        <p:nvSpPr>
          <p:cNvPr id="18" name="矩形 17"/>
          <p:cNvSpPr/>
          <p:nvPr/>
        </p:nvSpPr>
        <p:spPr>
          <a:xfrm>
            <a:off x="2038236" y="4842496"/>
            <a:ext cx="798617" cy="369332"/>
          </a:xfrm>
          <a:prstGeom prst="rect">
            <a:avLst/>
          </a:prstGeom>
        </p:spPr>
        <p:txBody>
          <a:bodyPr wrap="none">
            <a:spAutoFit/>
          </a:bodyPr>
          <a:lstStyle/>
          <a:p>
            <a:pPr algn="ctr"/>
            <a:r>
              <a:rPr lang="en-US" altLang="zh-TW" dirty="0" smtClean="0">
                <a:ea typeface="微軟正黑體" panose="020B0604030504040204" pitchFamily="34" charset="-120"/>
              </a:rPr>
              <a:t>LPCVD</a:t>
            </a:r>
            <a:endParaRPr lang="zh-TW" altLang="en-US" dirty="0">
              <a:ea typeface="微軟正黑體" panose="020B0604030504040204" pitchFamily="34" charset="-120"/>
            </a:endParaRPr>
          </a:p>
        </p:txBody>
      </p:sp>
      <p:sp>
        <p:nvSpPr>
          <p:cNvPr id="19" name="矩形 18"/>
          <p:cNvSpPr/>
          <p:nvPr/>
        </p:nvSpPr>
        <p:spPr>
          <a:xfrm>
            <a:off x="2034170" y="5737232"/>
            <a:ext cx="810350" cy="369332"/>
          </a:xfrm>
          <a:prstGeom prst="rect">
            <a:avLst/>
          </a:prstGeom>
        </p:spPr>
        <p:txBody>
          <a:bodyPr wrap="none">
            <a:spAutoFit/>
          </a:bodyPr>
          <a:lstStyle/>
          <a:p>
            <a:pPr algn="ctr"/>
            <a:r>
              <a:rPr lang="en-US" altLang="zh-TW" dirty="0" smtClean="0">
                <a:ea typeface="微軟正黑體" panose="020B0604030504040204" pitchFamily="34" charset="-120"/>
              </a:rPr>
              <a:t>PECVD</a:t>
            </a:r>
            <a:endParaRPr lang="zh-TW" altLang="en-US" dirty="0">
              <a:ea typeface="微軟正黑體" panose="020B0604030504040204" pitchFamily="34" charset="-120"/>
            </a:endParaRPr>
          </a:p>
        </p:txBody>
      </p:sp>
      <p:grpSp>
        <p:nvGrpSpPr>
          <p:cNvPr id="20" name="群組 19"/>
          <p:cNvGrpSpPr/>
          <p:nvPr/>
        </p:nvGrpSpPr>
        <p:grpSpPr>
          <a:xfrm>
            <a:off x="3667198" y="3815277"/>
            <a:ext cx="2674105" cy="804307"/>
            <a:chOff x="3754362" y="5147312"/>
            <a:chExt cx="2674105" cy="804307"/>
          </a:xfrm>
        </p:grpSpPr>
        <p:sp>
          <p:nvSpPr>
            <p:cNvPr id="21" name="Text Box 3"/>
            <p:cNvSpPr txBox="1">
              <a:spLocks noChangeArrowheads="1"/>
            </p:cNvSpPr>
            <p:nvPr/>
          </p:nvSpPr>
          <p:spPr bwMode="auto">
            <a:xfrm>
              <a:off x="3754362" y="5340751"/>
              <a:ext cx="1042121" cy="34163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smtClean="0">
                  <a:latin typeface="細明體" panose="02020509000000000000" pitchFamily="49" charset="-120"/>
                  <a:ea typeface="細明體" panose="02020509000000000000" pitchFamily="49" charset="-120"/>
                </a:rPr>
                <a:t>Si+ O</a:t>
              </a:r>
              <a:r>
                <a:rPr lang="en-US" altLang="zh-TW" sz="1800" baseline="-25000" dirty="0" smtClean="0">
                  <a:latin typeface="細明體" panose="02020509000000000000" pitchFamily="49" charset="-120"/>
                  <a:ea typeface="細明體" panose="02020509000000000000" pitchFamily="49" charset="-120"/>
                </a:rPr>
                <a:t>2</a:t>
              </a:r>
              <a:endParaRPr lang="en-US" altLang="zh-TW" sz="1800" baseline="-25000" dirty="0">
                <a:latin typeface="細明體" panose="02020509000000000000" pitchFamily="49" charset="-120"/>
                <a:ea typeface="細明體" panose="02020509000000000000" pitchFamily="49" charset="-120"/>
              </a:endParaRPr>
            </a:p>
          </p:txBody>
        </p:sp>
        <p:graphicFrame>
          <p:nvGraphicFramePr>
            <p:cNvPr id="23" name="Object 4"/>
            <p:cNvGraphicFramePr>
              <a:graphicFrameLocks noChangeAspect="1"/>
            </p:cNvGraphicFramePr>
            <p:nvPr>
              <p:extLst/>
            </p:nvPr>
          </p:nvGraphicFramePr>
          <p:xfrm>
            <a:off x="4651960" y="5147312"/>
            <a:ext cx="1143000" cy="592138"/>
          </p:xfrm>
          <a:graphic>
            <a:graphicData uri="http://schemas.openxmlformats.org/presentationml/2006/ole">
              <mc:AlternateContent xmlns:mc="http://schemas.openxmlformats.org/markup-compatibility/2006">
                <mc:Choice xmlns:v="urn:schemas-microsoft-com:vml" Requires="v">
                  <p:oleObj spid="_x0000_s11346" name="Equation" r:id="rId4" imgW="444307" imgH="203112" progId="Equation.3">
                    <p:embed/>
                  </p:oleObj>
                </mc:Choice>
                <mc:Fallback>
                  <p:oleObj name="Equation" r:id="rId4" imgW="444307" imgH="203112" progId="Equation.3">
                    <p:embed/>
                    <p:pic>
                      <p:nvPicPr>
                        <p:cNvPr id="1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960" y="5147312"/>
                          <a:ext cx="1143000" cy="592138"/>
                        </a:xfrm>
                        <a:prstGeom prst="rect">
                          <a:avLst/>
                        </a:prstGeom>
                        <a:noFill/>
                        <a:ln>
                          <a:noFill/>
                        </a:ln>
                        <a:effectLst/>
                      </p:spPr>
                    </p:pic>
                  </p:oleObj>
                </mc:Fallback>
              </mc:AlternateContent>
            </a:graphicData>
          </a:graphic>
        </p:graphicFrame>
        <p:sp>
          <p:nvSpPr>
            <p:cNvPr id="24" name="Text Box 5"/>
            <p:cNvSpPr txBox="1">
              <a:spLocks noChangeArrowheads="1"/>
            </p:cNvSpPr>
            <p:nvPr/>
          </p:nvSpPr>
          <p:spPr bwMode="auto">
            <a:xfrm>
              <a:off x="5743664" y="5277487"/>
              <a:ext cx="684803" cy="341632"/>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lnSpc>
                  <a:spcPct val="90000"/>
                </a:lnSpc>
              </a:pPr>
              <a:r>
                <a:rPr lang="en-US" altLang="zh-TW" sz="1800" dirty="0">
                  <a:solidFill>
                    <a:srgbClr val="0000FF"/>
                  </a:solidFill>
                  <a:latin typeface="細明體" panose="02020509000000000000" pitchFamily="49" charset="-120"/>
                  <a:ea typeface="細明體" panose="02020509000000000000" pitchFamily="49" charset="-120"/>
                </a:rPr>
                <a:t>SiO</a:t>
              </a:r>
              <a:r>
                <a:rPr lang="en-US" altLang="zh-TW" sz="1800" baseline="-25000" dirty="0">
                  <a:solidFill>
                    <a:srgbClr val="0000FF"/>
                  </a:solidFill>
                  <a:latin typeface="細明體" panose="02020509000000000000" pitchFamily="49" charset="-120"/>
                  <a:ea typeface="細明體" panose="02020509000000000000" pitchFamily="49" charset="-120"/>
                </a:rPr>
                <a:t>2</a:t>
              </a:r>
              <a:r>
                <a:rPr lang="en-US" altLang="zh-TW" sz="1800" baseline="-25000" dirty="0">
                  <a:solidFill>
                    <a:srgbClr val="009900"/>
                  </a:solidFill>
                  <a:latin typeface="細明體" panose="02020509000000000000" pitchFamily="49" charset="-120"/>
                  <a:ea typeface="細明體" panose="02020509000000000000" pitchFamily="49" charset="-120"/>
                </a:rPr>
                <a:t> </a:t>
              </a:r>
              <a:endParaRPr lang="zh-TW" altLang="en-US" sz="1800" baseline="-25000" dirty="0">
                <a:solidFill>
                  <a:srgbClr val="009900"/>
                </a:solidFill>
                <a:latin typeface="細明體" panose="02020509000000000000" pitchFamily="49" charset="-120"/>
                <a:ea typeface="細明體" panose="02020509000000000000" pitchFamily="49" charset="-120"/>
              </a:endParaRPr>
            </a:p>
          </p:txBody>
        </p:sp>
        <p:sp>
          <p:nvSpPr>
            <p:cNvPr id="25" name="Text Box 7"/>
            <p:cNvSpPr txBox="1">
              <a:spLocks noChangeArrowheads="1"/>
            </p:cNvSpPr>
            <p:nvPr/>
          </p:nvSpPr>
          <p:spPr bwMode="auto">
            <a:xfrm>
              <a:off x="4816447" y="5582287"/>
              <a:ext cx="10258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en-US" altLang="zh-TW" sz="1800" dirty="0" smtClean="0"/>
                <a:t> </a:t>
              </a:r>
              <a:r>
                <a:rPr lang="en-US" altLang="zh-TW" sz="1800" dirty="0" smtClean="0">
                  <a:solidFill>
                    <a:srgbClr val="FF0000"/>
                  </a:solidFill>
                </a:rPr>
                <a:t>920</a:t>
              </a:r>
              <a:r>
                <a:rPr lang="en-US" altLang="zh-TW" sz="1800" dirty="0" smtClean="0">
                  <a:solidFill>
                    <a:srgbClr val="FF0000"/>
                  </a:solidFill>
                  <a:latin typeface="標楷體" panose="03000509000000000000" pitchFamily="65" charset="-120"/>
                </a:rPr>
                <a:t>℃</a:t>
              </a:r>
              <a:endParaRPr lang="en-US" altLang="zh-TW" sz="1800" dirty="0">
                <a:solidFill>
                  <a:srgbClr val="FF0000"/>
                </a:solidFill>
              </a:endParaRPr>
            </a:p>
          </p:txBody>
        </p:sp>
      </p:grpSp>
      <p:sp>
        <p:nvSpPr>
          <p:cNvPr id="26" name="矩形 25"/>
          <p:cNvSpPr/>
          <p:nvPr/>
        </p:nvSpPr>
        <p:spPr>
          <a:xfrm>
            <a:off x="2029567" y="4017741"/>
            <a:ext cx="833883" cy="369332"/>
          </a:xfrm>
          <a:prstGeom prst="rect">
            <a:avLst/>
          </a:prstGeom>
        </p:spPr>
        <p:txBody>
          <a:bodyPr wrap="none">
            <a:spAutoFit/>
          </a:bodyPr>
          <a:lstStyle/>
          <a:p>
            <a:pPr algn="ctr"/>
            <a:r>
              <a:rPr lang="en-US" altLang="zh-TW" dirty="0" smtClean="0">
                <a:ea typeface="微軟正黑體" panose="020B0604030504040204" pitchFamily="34" charset="-120"/>
              </a:rPr>
              <a:t>APCVD</a:t>
            </a:r>
            <a:endParaRPr lang="zh-TW" altLang="en-US" dirty="0">
              <a:ea typeface="微軟正黑體" panose="020B0604030504040204" pitchFamily="34" charset="-120"/>
            </a:endParaRPr>
          </a:p>
        </p:txBody>
      </p:sp>
      <p:sp>
        <p:nvSpPr>
          <p:cNvPr id="28" name="Text Box 7"/>
          <p:cNvSpPr txBox="1">
            <a:spLocks noChangeArrowheads="1"/>
          </p:cNvSpPr>
          <p:nvPr/>
        </p:nvSpPr>
        <p:spPr bwMode="auto">
          <a:xfrm>
            <a:off x="4661231" y="5527046"/>
            <a:ext cx="1059379" cy="369332"/>
          </a:xfrm>
          <a:prstGeom prst="rect">
            <a:avLst/>
          </a:prstGeom>
          <a:solidFill>
            <a:schemeClr val="bg1"/>
          </a:solidFill>
          <a:ln>
            <a:noFill/>
          </a:ln>
          <a:effectLst/>
          <a:extLst/>
        </p:spPr>
        <p:txBody>
          <a:bodyPr wrap="square">
            <a:spAutoFit/>
          </a:bodyPr>
          <a:lstStyle>
            <a:lvl1pPr algn="ctr">
              <a:defRPr sz="3200" b="1">
                <a:solidFill>
                  <a:schemeClr val="tx1"/>
                </a:solidFill>
                <a:latin typeface="Times New Roman" panose="02020603050405020304" pitchFamily="18" charset="0"/>
                <a:ea typeface="標楷體" panose="03000509000000000000" pitchFamily="65" charset="-120"/>
              </a:defRPr>
            </a:lvl1pPr>
            <a:lvl2pPr marL="742950" indent="-285750" algn="ctr">
              <a:defRPr sz="3200" b="1">
                <a:solidFill>
                  <a:schemeClr val="tx1"/>
                </a:solidFill>
                <a:latin typeface="Times New Roman" panose="02020603050405020304" pitchFamily="18" charset="0"/>
                <a:ea typeface="標楷體" panose="03000509000000000000" pitchFamily="65" charset="-120"/>
              </a:defRPr>
            </a:lvl2pPr>
            <a:lvl3pPr marL="1143000" indent="-228600" algn="ctr">
              <a:defRPr sz="3200" b="1">
                <a:solidFill>
                  <a:schemeClr val="tx1"/>
                </a:solidFill>
                <a:latin typeface="Times New Roman" panose="02020603050405020304" pitchFamily="18" charset="0"/>
                <a:ea typeface="標楷體" panose="03000509000000000000" pitchFamily="65" charset="-120"/>
              </a:defRPr>
            </a:lvl3pPr>
            <a:lvl4pPr marL="1600200" indent="-228600" algn="ctr">
              <a:defRPr sz="3200" b="1">
                <a:solidFill>
                  <a:schemeClr val="tx1"/>
                </a:solidFill>
                <a:latin typeface="Times New Roman" panose="02020603050405020304" pitchFamily="18" charset="0"/>
                <a:ea typeface="標楷體" panose="03000509000000000000" pitchFamily="65" charset="-120"/>
              </a:defRPr>
            </a:lvl4pPr>
            <a:lvl5pPr marL="2057400" indent="-228600" algn="ctr">
              <a:defRPr sz="32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solidFill>
                  <a:schemeClr val="tx1"/>
                </a:solidFill>
                <a:latin typeface="Times New Roman" panose="02020603050405020304" pitchFamily="18" charset="0"/>
                <a:ea typeface="標楷體" panose="03000509000000000000" pitchFamily="65" charset="-120"/>
              </a:defRPr>
            </a:lvl9pPr>
          </a:lstStyle>
          <a:p>
            <a:pPr algn="l">
              <a:spcBef>
                <a:spcPct val="50000"/>
              </a:spcBef>
            </a:pPr>
            <a:r>
              <a:rPr lang="zh-TW" altLang="en-US" sz="1800" dirty="0" smtClean="0">
                <a:solidFill>
                  <a:srgbClr val="FF0000"/>
                </a:solidFill>
              </a:rPr>
              <a:t>電漿</a:t>
            </a:r>
            <a:r>
              <a:rPr lang="en-US" altLang="zh-TW" sz="1800" dirty="0" smtClean="0">
                <a:solidFill>
                  <a:srgbClr val="FF0000"/>
                </a:solidFill>
              </a:rPr>
              <a:t>(RF)</a:t>
            </a:r>
            <a:endParaRPr lang="en-US" altLang="zh-TW" sz="1800" dirty="0">
              <a:solidFill>
                <a:srgbClr val="FF0000"/>
              </a:solidFill>
            </a:endParaRPr>
          </a:p>
        </p:txBody>
      </p:sp>
    </p:spTree>
    <p:extLst>
      <p:ext uri="{BB962C8B-B14F-4D97-AF65-F5344CB8AC3E}">
        <p14:creationId xmlns:p14="http://schemas.microsoft.com/office/powerpoint/2010/main" val="912240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2349760135"/>
              </p:ext>
            </p:extLst>
          </p:nvPr>
        </p:nvGraphicFramePr>
        <p:xfrm>
          <a:off x="609600" y="2360980"/>
          <a:ext cx="10972800" cy="3771900"/>
        </p:xfrm>
        <a:graphic>
          <a:graphicData uri="http://schemas.openxmlformats.org/drawingml/2006/table">
            <a:tbl>
              <a:tblPr/>
              <a:tblGrid>
                <a:gridCol w="350520">
                  <a:extLst>
                    <a:ext uri="{9D8B030D-6E8A-4147-A177-3AD203B41FA5}">
                      <a16:colId xmlns:a16="http://schemas.microsoft.com/office/drawing/2014/main" val="4159795474"/>
                    </a:ext>
                  </a:extLst>
                </a:gridCol>
                <a:gridCol w="845820">
                  <a:extLst>
                    <a:ext uri="{9D8B030D-6E8A-4147-A177-3AD203B41FA5}">
                      <a16:colId xmlns:a16="http://schemas.microsoft.com/office/drawing/2014/main" val="1712986889"/>
                    </a:ext>
                  </a:extLst>
                </a:gridCol>
                <a:gridCol w="914400">
                  <a:extLst>
                    <a:ext uri="{9D8B030D-6E8A-4147-A177-3AD203B41FA5}">
                      <a16:colId xmlns:a16="http://schemas.microsoft.com/office/drawing/2014/main" val="830554297"/>
                    </a:ext>
                  </a:extLst>
                </a:gridCol>
                <a:gridCol w="533400">
                  <a:extLst>
                    <a:ext uri="{9D8B030D-6E8A-4147-A177-3AD203B41FA5}">
                      <a16:colId xmlns:a16="http://schemas.microsoft.com/office/drawing/2014/main" val="2843825654"/>
                    </a:ext>
                  </a:extLst>
                </a:gridCol>
                <a:gridCol w="411480">
                  <a:extLst>
                    <a:ext uri="{9D8B030D-6E8A-4147-A177-3AD203B41FA5}">
                      <a16:colId xmlns:a16="http://schemas.microsoft.com/office/drawing/2014/main" val="3694609182"/>
                    </a:ext>
                  </a:extLst>
                </a:gridCol>
                <a:gridCol w="1173480">
                  <a:extLst>
                    <a:ext uri="{9D8B030D-6E8A-4147-A177-3AD203B41FA5}">
                      <a16:colId xmlns:a16="http://schemas.microsoft.com/office/drawing/2014/main" val="4150902754"/>
                    </a:ext>
                  </a:extLst>
                </a:gridCol>
                <a:gridCol w="434340">
                  <a:extLst>
                    <a:ext uri="{9D8B030D-6E8A-4147-A177-3AD203B41FA5}">
                      <a16:colId xmlns:a16="http://schemas.microsoft.com/office/drawing/2014/main" val="1755653741"/>
                    </a:ext>
                  </a:extLst>
                </a:gridCol>
                <a:gridCol w="678180">
                  <a:extLst>
                    <a:ext uri="{9D8B030D-6E8A-4147-A177-3AD203B41FA5}">
                      <a16:colId xmlns:a16="http://schemas.microsoft.com/office/drawing/2014/main" val="3436488564"/>
                    </a:ext>
                  </a:extLst>
                </a:gridCol>
                <a:gridCol w="487680">
                  <a:extLst>
                    <a:ext uri="{9D8B030D-6E8A-4147-A177-3AD203B41FA5}">
                      <a16:colId xmlns:a16="http://schemas.microsoft.com/office/drawing/2014/main" val="719467077"/>
                    </a:ext>
                  </a:extLst>
                </a:gridCol>
                <a:gridCol w="1325880">
                  <a:extLst>
                    <a:ext uri="{9D8B030D-6E8A-4147-A177-3AD203B41FA5}">
                      <a16:colId xmlns:a16="http://schemas.microsoft.com/office/drawing/2014/main" val="347785262"/>
                    </a:ext>
                  </a:extLst>
                </a:gridCol>
                <a:gridCol w="3048000">
                  <a:extLst>
                    <a:ext uri="{9D8B030D-6E8A-4147-A177-3AD203B41FA5}">
                      <a16:colId xmlns:a16="http://schemas.microsoft.com/office/drawing/2014/main" val="4123783579"/>
                    </a:ext>
                  </a:extLst>
                </a:gridCol>
                <a:gridCol w="769620">
                  <a:extLst>
                    <a:ext uri="{9D8B030D-6E8A-4147-A177-3AD203B41FA5}">
                      <a16:colId xmlns:a16="http://schemas.microsoft.com/office/drawing/2014/main" val="2987726849"/>
                    </a:ext>
                  </a:extLst>
                </a:gridCol>
              </a:tblGrid>
              <a:tr h="125730">
                <a:tc>
                  <a:txBody>
                    <a:bodyPr/>
                    <a:lstStyle/>
                    <a:p>
                      <a:pPr algn="ctr" fontAlgn="b"/>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RF </a:t>
                      </a: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genenrator</a:t>
                      </a:r>
                      <a:endParaRPr lang="en-US"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2">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Pressure</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lang="zh-TW" altLang="en-US"/>
                    </a:p>
                  </a:txBody>
                  <a:tcPr/>
                </a:tc>
                <a:tc gridSpan="3">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Pump</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112927491"/>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Group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Machine</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廠牌</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Process(W)</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Clean(W)</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廠牌型號</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頻率</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Process(</a:t>
                      </a: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Torr</a:t>
                      </a:r>
                      <a:r>
                        <a:rPr lang="en-US" sz="7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Clean(Torr)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Dry</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Trubo</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Cryo</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39504051"/>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PECVD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CVD-1,2,4,6,7,11</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150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1.55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4</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 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92676331"/>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PECVD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CVD-3,5,9,10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375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4.5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4</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 Alcatel 602</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53647587"/>
                  </a:ext>
                </a:extLst>
              </a:tr>
              <a:tr h="25146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WCVD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smtClean="0">
                          <a:solidFill>
                            <a:srgbClr val="000000"/>
                          </a:solidFill>
                          <a:effectLst/>
                          <a:latin typeface="新細明體" panose="02020500000000000000" pitchFamily="18" charset="-120"/>
                          <a:ea typeface="新細明體" panose="02020500000000000000" pitchFamily="18" charset="-120"/>
                        </a:rPr>
                        <a:t>WCVD-1,2,3,4</a:t>
                      </a:r>
                      <a:endParaRPr lang="en-US"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2000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AE RFG3000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40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0.5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 QDP 80,</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  IQDP80/QMB1200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53575883"/>
                  </a:ext>
                </a:extLst>
              </a:tr>
              <a:tr h="37719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M2-1~6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Varian M2000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rowSpan="2">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A2-Sputter etch</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COMDEL CX-600S /  </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RFPP RF5S</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A2: 6mTorr</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others:2mTorr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Edwards QDP40( </a:t>
                      </a: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6</a:t>
                      </a: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Varian V250, Varian V301, PFEIFFER TMH261, SHIMADZU TMP-203LM </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(LL chamber/Deags chamber,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一台三顆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br>
                        <a:rPr lang="en-US" altLang="zh-TW"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Varian V450, Alcatel ATH-1600M  (A2 chamber,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一台一顆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6</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87844571"/>
                  </a:ext>
                </a:extLst>
              </a:tr>
              <a:tr h="25146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M2-7,10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Varian M2i</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vMerge="1">
                  <a:txBody>
                    <a:bodyPr/>
                    <a:lstStyle/>
                    <a:p>
                      <a:endParaRPr lang="zh-TW" altLang="en-US"/>
                    </a:p>
                  </a:txBody>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A2: 6mTorr</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others:2mTorr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Edwards QDP40( </a:t>
                      </a: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一台</a:t>
                      </a:r>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4</a:t>
                      </a: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顆</a:t>
                      </a:r>
                      <a:r>
                        <a:rPr lang="en-US" altLang="zh-TW" sz="700" b="0" i="0" u="none" strike="noStrike" dirty="0">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Varian V250, Varian V301, PFEIFFER TMH261 </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(LL chamber/Deags chamber,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一台三顆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7</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1496331"/>
                  </a:ext>
                </a:extLst>
              </a:tr>
              <a:tr h="50292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M2-8,9,11,12,13</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Apply </a:t>
                      </a: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Endura</a:t>
                      </a:r>
                      <a:endParaRPr lang="en-US"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第一級</a:t>
                      </a:r>
                      <a:br>
                        <a:rPr lang="zh-TW" altLang="en-US" sz="700" b="0" i="0" u="none" strike="noStrike">
                          <a:solidFill>
                            <a:srgbClr val="000000"/>
                          </a:solidFill>
                          <a:effectLst/>
                          <a:latin typeface="新細明體" panose="02020500000000000000" pitchFamily="18" charset="-120"/>
                          <a:ea typeface="新細明體" panose="02020500000000000000" pitchFamily="18" charset="-120"/>
                        </a:rPr>
                      </a:b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125</a:t>
                      </a:r>
                      <a:br>
                        <a:rPr lang="en-US" altLang="zh-TW" sz="700" b="0" i="0" u="none" strike="noStrike">
                          <a:solidFill>
                            <a:srgbClr val="000000"/>
                          </a:solidFill>
                          <a:effectLst/>
                          <a:latin typeface="新細明體" panose="02020500000000000000" pitchFamily="18" charset="-120"/>
                          <a:ea typeface="新細明體" panose="02020500000000000000" pitchFamily="18" charset="-120"/>
                        </a:rPr>
                      </a:b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第二級  </a:t>
                      </a:r>
                      <a:br>
                        <a:rPr lang="zh-TW" altLang="en-US" sz="700" b="0" i="0" u="none" strike="noStrike">
                          <a:solidFill>
                            <a:srgbClr val="000000"/>
                          </a:solidFill>
                          <a:effectLst/>
                          <a:latin typeface="新細明體" panose="02020500000000000000" pitchFamily="18" charset="-120"/>
                          <a:ea typeface="新細明體" panose="02020500000000000000" pitchFamily="18" charset="-120"/>
                        </a:rPr>
                      </a:b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375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CHC -Sputter etch</a:t>
                      </a:r>
                      <a:br>
                        <a:rPr lang="en-US" sz="7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第一級  </a:t>
                      </a:r>
                      <a:r>
                        <a:rPr lang="en-US" sz="700" b="0" i="0" u="none" strike="noStrike" dirty="0">
                          <a:solidFill>
                            <a:srgbClr val="000000"/>
                          </a:solidFill>
                          <a:effectLst/>
                          <a:latin typeface="新細明體" panose="02020500000000000000" pitchFamily="18" charset="-120"/>
                          <a:ea typeface="新細明體" panose="02020500000000000000" pitchFamily="18" charset="-120"/>
                        </a:rPr>
                        <a:t>COMDEL CPS1001S</a:t>
                      </a:r>
                      <a:br>
                        <a:rPr lang="en-US" sz="7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700" b="0" i="0" u="none" strike="noStrike" dirty="0">
                          <a:solidFill>
                            <a:srgbClr val="000000"/>
                          </a:solidFill>
                          <a:effectLst/>
                          <a:latin typeface="新細明體" panose="02020500000000000000" pitchFamily="18" charset="-120"/>
                          <a:ea typeface="新細明體" panose="02020500000000000000" pitchFamily="18" charset="-120"/>
                        </a:rPr>
                        <a:t>第二級  </a:t>
                      </a:r>
                      <a:r>
                        <a:rPr lang="en-US" sz="700" b="0" i="0" u="none" strike="noStrike" dirty="0">
                          <a:solidFill>
                            <a:srgbClr val="000000"/>
                          </a:solidFill>
                          <a:effectLst/>
                          <a:latin typeface="新細明體" panose="02020500000000000000" pitchFamily="18" charset="-120"/>
                          <a:ea typeface="新細明體" panose="02020500000000000000" pitchFamily="18" charset="-120"/>
                        </a:rPr>
                        <a:t>RFPP LF10A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zh-TW" altLang="en-US" sz="700" b="0" i="0" u="none" strike="noStrike">
                          <a:solidFill>
                            <a:srgbClr val="000000"/>
                          </a:solidFill>
                          <a:effectLst/>
                          <a:latin typeface="新細明體" panose="02020500000000000000" pitchFamily="18" charset="-120"/>
                          <a:ea typeface="新細明體" panose="02020500000000000000" pitchFamily="18" charset="-120"/>
                        </a:rPr>
                        <a:t>第一級</a:t>
                      </a:r>
                      <a:br>
                        <a:rPr lang="zh-TW" altLang="en-US" sz="700" b="0" i="0" u="none" strike="noStrike">
                          <a:solidFill>
                            <a:srgbClr val="000000"/>
                          </a:solidFill>
                          <a:effectLst/>
                          <a:latin typeface="新細明體" panose="02020500000000000000" pitchFamily="18" charset="-120"/>
                          <a:ea typeface="新細明體" panose="02020500000000000000" pitchFamily="18" charset="-120"/>
                        </a:rPr>
                      </a:b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13.56MHz  </a:t>
                      </a:r>
                      <a:br>
                        <a:rPr lang="en-US" altLang="zh-TW" sz="700" b="0" i="0" u="none" strike="noStrike">
                          <a:solidFill>
                            <a:srgbClr val="000000"/>
                          </a:solidFill>
                          <a:effectLst/>
                          <a:latin typeface="新細明體" panose="02020500000000000000" pitchFamily="18" charset="-120"/>
                          <a:ea typeface="新細明體" panose="02020500000000000000" pitchFamily="18" charset="-120"/>
                        </a:rPr>
                      </a:b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第二級  </a:t>
                      </a:r>
                      <a:br>
                        <a:rPr lang="zh-TW" altLang="en-US" sz="700" b="0" i="0" u="none" strike="noStrike">
                          <a:solidFill>
                            <a:srgbClr val="000000"/>
                          </a:solidFill>
                          <a:effectLst/>
                          <a:latin typeface="新細明體" panose="02020500000000000000" pitchFamily="18" charset="-120"/>
                          <a:ea typeface="新細明體" panose="02020500000000000000" pitchFamily="18" charset="-120"/>
                        </a:rPr>
                      </a:b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400KHz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Flow mode</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約</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4</a:t>
                      </a:r>
                      <a:r>
                        <a:rPr lang="en-US" sz="700" b="0" i="0" u="none" strike="noStrike">
                          <a:solidFill>
                            <a:srgbClr val="000000"/>
                          </a:solidFill>
                          <a:effectLst/>
                          <a:latin typeface="新細明體" panose="02020500000000000000" pitchFamily="18" charset="-120"/>
                          <a:ea typeface="新細明體" panose="02020500000000000000" pitchFamily="18" charset="-120"/>
                        </a:rPr>
                        <a:t>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QDP40(CHC)/ </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Edwards QDP40+QMB250(System)</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 LEYBOLD TMP-361C (CHC)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OB-8F</a:t>
                      </a:r>
                      <a:br>
                        <a:rPr lang="en-US" sz="700" b="0" i="0" u="none" strike="noStrike">
                          <a:solidFill>
                            <a:srgbClr val="000000"/>
                          </a:solidFill>
                          <a:effectLst/>
                          <a:latin typeface="新細明體" panose="02020500000000000000" pitchFamily="18" charset="-120"/>
                          <a:ea typeface="新細明體" panose="02020500000000000000" pitchFamily="18" charset="-120"/>
                        </a:rPr>
                      </a:br>
                      <a:r>
                        <a:rPr lang="en-US" sz="700" b="0" i="0" u="none" strike="noStrike">
                          <a:solidFill>
                            <a:srgbClr val="000000"/>
                          </a:solidFill>
                          <a:effectLst/>
                          <a:latin typeface="新細明體" panose="02020500000000000000" pitchFamily="18" charset="-120"/>
                          <a:ea typeface="新細明體" panose="02020500000000000000" pitchFamily="18" charset="-120"/>
                        </a:rPr>
                        <a:t>( </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一台</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6</a:t>
                      </a:r>
                      <a:r>
                        <a:rPr lang="zh-TW" altLang="en-US" sz="700" b="0" i="0" u="none" strike="noStrike">
                          <a:solidFill>
                            <a:srgbClr val="000000"/>
                          </a:solidFill>
                          <a:effectLst/>
                          <a:latin typeface="新細明體" panose="02020500000000000000" pitchFamily="18" charset="-120"/>
                          <a:ea typeface="新細明體" panose="02020500000000000000" pitchFamily="18" charset="-120"/>
                        </a:rPr>
                        <a:t>顆</a:t>
                      </a:r>
                      <a:r>
                        <a:rPr lang="en-US" altLang="zh-TW" sz="700" b="0" i="0" u="none" strike="noStrike">
                          <a:solidFill>
                            <a:srgbClr val="000000"/>
                          </a:solidFill>
                          <a:effectLst/>
                          <a:latin typeface="新細明體" panose="02020500000000000000" pitchFamily="18" charset="-120"/>
                          <a:ea typeface="新細明體" panose="02020500000000000000" pitchFamily="18" charset="-120"/>
                        </a:rPr>
                        <a:t>)</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244629743"/>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BPSG</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BPSG-1~5,7,8</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ASM VMP-100PRO</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0.8</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Alcatel 1202</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87315410"/>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Wsix</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WSIX-1,2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Apply Centure 5200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300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0.6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0.5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DP40+QMB250 / DP40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96797932"/>
                  </a:ext>
                </a:extLst>
              </a:tr>
              <a:tr h="37719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Imp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E500-1,2,3,4</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Varian E500PH</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&lt;E-6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QDP80, QDP40+QMB250, QDP40+QMB250F</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Edwards STP-1000C,1000,300,1003C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CT-250F,CT-10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1111482"/>
                  </a:ext>
                </a:extLst>
              </a:tr>
              <a:tr h="25146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Imp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GSD-1,2,4,5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Axcelix GSD-100,200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&lt;E-6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 QDP40, QDP80, TAIKO TDN-051</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Edwards STP-A2203C, SEKO SEKI H2000C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CT-8,10,OB-8,10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84604744"/>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Imp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GSD-6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Varian VIISION 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&lt;E-6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QDP40, EBARA A30W</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 SHIMADZU TMP-2003,1003C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CT250F</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68089641"/>
                  </a:ext>
                </a:extLst>
              </a:tr>
              <a:tr h="125730">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Imp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6200-1,2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Axcelix NV-6200A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&lt;E-6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DP40 , DP40+EH250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STP-A2203C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ctr"/>
                      <a:r>
                        <a:rPr lang="en-US" sz="700" b="0" i="0" u="none" strike="noStrike">
                          <a:solidFill>
                            <a:srgbClr val="000000"/>
                          </a:solidFill>
                          <a:effectLst/>
                          <a:latin typeface="新細明體" panose="02020500000000000000" pitchFamily="18" charset="-120"/>
                          <a:ea typeface="新細明體" panose="02020500000000000000" pitchFamily="18" charset="-120"/>
                        </a:rPr>
                        <a:t>CT-8</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06504298"/>
                  </a:ext>
                </a:extLst>
              </a:tr>
              <a:tr h="125730">
                <a:tc rowSpan="6">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OE</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OE-1,2,3,6,7</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250~550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50~150mtorr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 Edwards IQDP80/QMB500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Leybold</a:t>
                      </a:r>
                      <a:r>
                        <a:rPr lang="en-US" sz="700" b="0" i="0" u="none" strike="noStrike" dirty="0">
                          <a:solidFill>
                            <a:srgbClr val="000000"/>
                          </a:solidFill>
                          <a:effectLst/>
                          <a:latin typeface="新細明體" panose="02020500000000000000" pitchFamily="18" charset="-120"/>
                          <a:ea typeface="新細明體" panose="02020500000000000000" pitchFamily="18" charset="-120"/>
                        </a:rPr>
                        <a:t> Mag 400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35430606"/>
                  </a:ext>
                </a:extLst>
              </a:tr>
              <a:tr h="125730">
                <a:tc vMerge="1">
                  <a:txBody>
                    <a:bodyPr/>
                    <a:lstStyle/>
                    <a:p>
                      <a:endParaRPr lang="zh-TW" altLang="en-US"/>
                    </a:p>
                  </a:txBody>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OE-4,5,8,9,10,11,12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ASIQ</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700/600/400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500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130/180 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900mtorr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80912186"/>
                  </a:ext>
                </a:extLst>
              </a:tr>
              <a:tr h="125730">
                <a:tc vMerge="1">
                  <a:txBody>
                    <a:bodyPr/>
                    <a:lstStyle/>
                    <a:p>
                      <a:endParaRPr lang="zh-TW" altLang="en-US"/>
                    </a:p>
                  </a:txBody>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OE-13,14</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LAM 9500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200 ~ 700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40~130mtorr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BOC-Edwards H1303C</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77204821"/>
                  </a:ext>
                </a:extLst>
              </a:tr>
              <a:tr h="125730">
                <a:tc vMerge="1">
                  <a:txBody>
                    <a:bodyPr/>
                    <a:lstStyle/>
                    <a:p>
                      <a:endParaRPr lang="zh-TW" altLang="en-US"/>
                    </a:p>
                  </a:txBody>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OE-15, 16, 17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TEL UNITY-85DD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600 ~ 1650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ENI OEM-25B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38 ~ 60 </a:t>
                      </a: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mtorr</a:t>
                      </a:r>
                      <a:endParaRPr lang="en-US"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IQDP80/QMB500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EBARA ET-600WS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2754102"/>
                  </a:ext>
                </a:extLst>
              </a:tr>
              <a:tr h="125730">
                <a:tc vMerge="1">
                  <a:txBody>
                    <a:bodyPr/>
                    <a:lstStyle/>
                    <a:p>
                      <a:endParaRPr lang="zh-TW" altLang="en-US"/>
                    </a:p>
                  </a:txBody>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OE-18, 20, 21</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LAM 4520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70 ~ 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PDW-2200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400~2000mtorr</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91901896"/>
                  </a:ext>
                </a:extLst>
              </a:tr>
              <a:tr h="125730">
                <a:tc vMerge="1">
                  <a:txBody>
                    <a:bodyPr/>
                    <a:lstStyle/>
                    <a:p>
                      <a:endParaRPr lang="zh-TW" altLang="en-US"/>
                    </a:p>
                  </a:txBody>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OE-19</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新細明體" panose="02020500000000000000" pitchFamily="18" charset="-120"/>
                          <a:ea typeface="新細明體" panose="02020500000000000000" pitchFamily="18" charset="-120"/>
                        </a:rPr>
                        <a:t>LAM 4720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700" b="0" i="0" u="none" strike="noStrike">
                          <a:solidFill>
                            <a:srgbClr val="000000"/>
                          </a:solidFill>
                          <a:effectLst/>
                          <a:latin typeface="新細明體" panose="02020500000000000000" pitchFamily="18" charset="-120"/>
                          <a:ea typeface="新細明體" panose="02020500000000000000" pitchFamily="18" charset="-120"/>
                        </a:rPr>
                        <a:t>200 ~ 600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700" b="0" i="0" u="none" strike="noStrike" dirty="0">
                          <a:solidFill>
                            <a:srgbClr val="000000"/>
                          </a:solidFill>
                          <a:effectLst/>
                          <a:latin typeface="新細明體" panose="02020500000000000000" pitchFamily="18" charset="-120"/>
                          <a:ea typeface="新細明體" panose="02020500000000000000" pitchFamily="18" charset="-120"/>
                        </a:rPr>
                        <a:t>180 ~ 600 </a:t>
                      </a:r>
                      <a:r>
                        <a:rPr lang="en-US" sz="700" b="0" i="0" u="none" strike="noStrike" dirty="0" err="1">
                          <a:solidFill>
                            <a:srgbClr val="000000"/>
                          </a:solidFill>
                          <a:effectLst/>
                          <a:latin typeface="新細明體" panose="02020500000000000000" pitchFamily="18" charset="-120"/>
                          <a:ea typeface="新細明體" panose="02020500000000000000" pitchFamily="18" charset="-120"/>
                        </a:rPr>
                        <a:t>mtorr</a:t>
                      </a:r>
                      <a:endParaRPr lang="en-US"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b"/>
                      <a:r>
                        <a:rPr lang="en-US" sz="7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a:solidFill>
                            <a:srgbClr val="000000"/>
                          </a:solidFill>
                          <a:effectLst/>
                          <a:latin typeface="新細明體" panose="02020500000000000000" pitchFamily="18" charset="-120"/>
                          <a:ea typeface="新細明體" panose="02020500000000000000" pitchFamily="18" charset="-120"/>
                        </a:rPr>
                        <a:t>Edwards QDP80/QMB500</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7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29425235"/>
                  </a:ext>
                </a:extLst>
              </a:tr>
            </a:tbl>
          </a:graphicData>
        </a:graphic>
      </p:graphicFrame>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5</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RF generator &amp; Vacuum pump</a:t>
            </a:r>
            <a:endParaRPr lang="zh-TW" altLang="en-US" dirty="0"/>
          </a:p>
        </p:txBody>
      </p:sp>
      <p:sp>
        <p:nvSpPr>
          <p:cNvPr id="7" name="內容版面配置區 1"/>
          <p:cNvSpPr txBox="1">
            <a:spLocks/>
          </p:cNvSpPr>
          <p:nvPr/>
        </p:nvSpPr>
        <p:spPr>
          <a:xfrm>
            <a:off x="652734" y="1125537"/>
            <a:ext cx="8229600" cy="1519901"/>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C00000"/>
              </a:buClr>
              <a:buSzTx/>
              <a:buFont typeface="Wingdings" panose="05000000000000000000" pitchFamily="2" charset="2"/>
              <a:buChar char="n"/>
              <a:tabLst/>
              <a:defRPr lang="zh-TW" altLang="en-US" sz="18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1pPr>
            <a:lvl2pPr marL="628650" marR="0" indent="-266700" algn="l" defTabSz="914400" rtl="0" eaLnBrk="0" fontAlgn="base" latinLnBrk="0" hangingPunct="0">
              <a:lnSpc>
                <a:spcPct val="100000"/>
              </a:lnSpc>
              <a:spcBef>
                <a:spcPct val="20000"/>
              </a:spcBef>
              <a:spcAft>
                <a:spcPct val="0"/>
              </a:spcAft>
              <a:buClr>
                <a:srgbClr val="3333FF"/>
              </a:buClr>
              <a:buSzTx/>
              <a:buFont typeface="Wingdings" panose="05000000000000000000" pitchFamily="2" charset="2"/>
              <a:buChar char="l"/>
              <a:tabLst/>
              <a:defRPr lang="en-US" altLang="zh-TW" sz="1600" b="1"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2pPr>
            <a:lvl3pPr marL="828675" marR="0" indent="-285750" algn="l" defTabSz="914400" rtl="0" eaLnBrk="0" fontAlgn="base" latinLnBrk="0" hangingPunct="0">
              <a:lnSpc>
                <a:spcPct val="100000"/>
              </a:lnSpc>
              <a:spcBef>
                <a:spcPct val="20000"/>
              </a:spcBef>
              <a:spcAft>
                <a:spcPct val="0"/>
              </a:spcAft>
              <a:buClr>
                <a:schemeClr val="accent3">
                  <a:lumMod val="75000"/>
                </a:schemeClr>
              </a:buClr>
              <a:buSzTx/>
              <a:buFont typeface="Wingdings" panose="05000000000000000000" pitchFamily="2" charset="2"/>
              <a:buChar char="v"/>
              <a:tabLst/>
              <a:defRPr lang="zh-TW" altLang="en-US" sz="1600" b="0" kern="1200" baseline="0" noProof="0" dirty="0" smtClean="0">
                <a:solidFill>
                  <a:schemeClr val="tx1"/>
                </a:solidFill>
                <a:latin typeface="Calibri" panose="020F0502020204030204" pitchFamily="34" charset="0"/>
                <a:ea typeface="微軟正黑體" panose="020B0604030504040204" pitchFamily="34" charset="-120"/>
                <a:cs typeface="Arial" pitchFamily="34" charset="0"/>
              </a:defRPr>
            </a:lvl3pPr>
            <a:lvl4pPr marL="1714500" indent="-342900" algn="l" rtl="0" eaLnBrk="0" fontAlgn="base" hangingPunct="0">
              <a:spcBef>
                <a:spcPts val="1000"/>
              </a:spcBef>
              <a:spcAft>
                <a:spcPct val="0"/>
              </a:spcAft>
              <a:buClr>
                <a:srgbClr val="D00600"/>
              </a:buClr>
              <a:buFont typeface="Calibri"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ts val="1000"/>
              </a:spcBef>
              <a:spcAft>
                <a:spcPct val="0"/>
              </a:spcAft>
              <a:buClr>
                <a:srgbClr val="D00600"/>
              </a:buClr>
              <a:buFont typeface="Arial" pitchFamily="34" charset="0"/>
              <a:buChar char="»"/>
              <a:defRPr lang="en-US" altLang="zh-TW"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機台參閱</a:t>
            </a:r>
            <a:endParaRPr lang="en-US" altLang="zh-TW" dirty="0" smtClean="0"/>
          </a:p>
          <a:p>
            <a:pPr lvl="1"/>
            <a:r>
              <a:rPr lang="en-US" altLang="zh-TW" dirty="0" smtClean="0"/>
              <a:t>S200: </a:t>
            </a:r>
            <a:r>
              <a:rPr lang="en-US" altLang="zh-TW" dirty="0" err="1" smtClean="0"/>
              <a:t>Wsix</a:t>
            </a:r>
            <a:r>
              <a:rPr lang="en-US" altLang="zh-TW" dirty="0" smtClean="0"/>
              <a:t>, Imp</a:t>
            </a:r>
          </a:p>
          <a:p>
            <a:pPr lvl="1"/>
            <a:r>
              <a:rPr lang="en-US" altLang="zh-TW" dirty="0" smtClean="0"/>
              <a:t>S300: PECVD, WCVD, PVD, BPSG</a:t>
            </a:r>
          </a:p>
          <a:p>
            <a:pPr lvl="1"/>
            <a:r>
              <a:rPr lang="en-US" altLang="zh-TW" dirty="0" smtClean="0"/>
              <a:t>S500: OE</a:t>
            </a:r>
            <a:endParaRPr lang="en-US" altLang="zh-TW" dirty="0"/>
          </a:p>
          <a:p>
            <a:endParaRPr lang="en-US" altLang="zh-TW" dirty="0" smtClean="0"/>
          </a:p>
          <a:p>
            <a:pPr marL="361950" lvl="1" indent="0">
              <a:buFont typeface="Wingdings" panose="05000000000000000000" pitchFamily="2" charset="2"/>
              <a:buNone/>
            </a:pPr>
            <a:endParaRPr lang="zh-TW" altLang="en-US" dirty="0"/>
          </a:p>
        </p:txBody>
      </p:sp>
    </p:spTree>
    <p:extLst>
      <p:ext uri="{BB962C8B-B14F-4D97-AF65-F5344CB8AC3E}">
        <p14:creationId xmlns:p14="http://schemas.microsoft.com/office/powerpoint/2010/main" val="3401007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RF generator :</a:t>
            </a:r>
            <a:r>
              <a:rPr lang="zh-TW" altLang="en-US" dirty="0" smtClean="0"/>
              <a:t> </a:t>
            </a:r>
            <a:r>
              <a:rPr lang="en-US" altLang="zh-TW" dirty="0" smtClean="0"/>
              <a:t>Plasma(</a:t>
            </a:r>
            <a:r>
              <a:rPr lang="zh-TW" altLang="en-US" dirty="0" smtClean="0"/>
              <a:t>電</a:t>
            </a:r>
            <a:r>
              <a:rPr lang="zh-TW" altLang="en-US" dirty="0"/>
              <a:t>漿</a:t>
            </a:r>
            <a:r>
              <a:rPr lang="en-US" altLang="zh-TW" dirty="0" smtClean="0"/>
              <a:t>)</a:t>
            </a:r>
            <a:r>
              <a:rPr lang="zh-TW" altLang="en-US" dirty="0" smtClean="0"/>
              <a:t>產生器</a:t>
            </a:r>
            <a:r>
              <a:rPr lang="en-US" altLang="zh-TW" dirty="0" smtClean="0"/>
              <a:t>, 13.56MHz</a:t>
            </a:r>
          </a:p>
          <a:p>
            <a:pPr lvl="1"/>
            <a:r>
              <a:rPr lang="en-US" altLang="zh-TW" dirty="0" smtClean="0"/>
              <a:t>Process:	S300</a:t>
            </a:r>
            <a:r>
              <a:rPr lang="zh-TW" altLang="en-US" dirty="0" smtClean="0"/>
              <a:t> 沉積</a:t>
            </a:r>
            <a:r>
              <a:rPr lang="en-US" altLang="zh-TW" dirty="0" smtClean="0"/>
              <a:t>, S500 </a:t>
            </a:r>
            <a:r>
              <a:rPr lang="zh-TW" altLang="en-US" dirty="0" smtClean="0"/>
              <a:t>蝕刻</a:t>
            </a:r>
            <a:endParaRPr lang="en-US" altLang="zh-TW" dirty="0" smtClean="0"/>
          </a:p>
          <a:p>
            <a:pPr lvl="1"/>
            <a:r>
              <a:rPr lang="en-US" altLang="zh-TW" dirty="0" smtClean="0"/>
              <a:t>Clean:	S200/S300/S500 </a:t>
            </a:r>
            <a:r>
              <a:rPr lang="zh-TW" altLang="en-US" dirty="0" smtClean="0"/>
              <a:t>清潔 </a:t>
            </a:r>
            <a:r>
              <a:rPr lang="en-US" altLang="zh-TW" dirty="0" smtClean="0"/>
              <a:t>chamber</a:t>
            </a:r>
          </a:p>
          <a:p>
            <a:endParaRPr lang="en-US" altLang="zh-TW" dirty="0" smtClean="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6</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RF generator</a:t>
            </a:r>
            <a:endParaRPr lang="zh-TW" altLang="en-US" dirty="0"/>
          </a:p>
        </p:txBody>
      </p:sp>
      <p:graphicFrame>
        <p:nvGraphicFramePr>
          <p:cNvPr id="8" name="內容版面配置區 5"/>
          <p:cNvGraphicFramePr>
            <a:graphicFrameLocks/>
          </p:cNvGraphicFramePr>
          <p:nvPr>
            <p:extLst>
              <p:ext uri="{D42A27DB-BD31-4B8C-83A1-F6EECF244321}">
                <p14:modId xmlns:p14="http://schemas.microsoft.com/office/powerpoint/2010/main" val="2402171017"/>
              </p:ext>
            </p:extLst>
          </p:nvPr>
        </p:nvGraphicFramePr>
        <p:xfrm>
          <a:off x="862640" y="2300591"/>
          <a:ext cx="10334444" cy="3925824"/>
        </p:xfrm>
        <a:graphic>
          <a:graphicData uri="http://schemas.openxmlformats.org/drawingml/2006/table">
            <a:tbl>
              <a:tblPr/>
              <a:tblGrid>
                <a:gridCol w="776772">
                  <a:extLst>
                    <a:ext uri="{9D8B030D-6E8A-4147-A177-3AD203B41FA5}">
                      <a16:colId xmlns:a16="http://schemas.microsoft.com/office/drawing/2014/main" val="4159795474"/>
                    </a:ext>
                  </a:extLst>
                </a:gridCol>
                <a:gridCol w="1440611">
                  <a:extLst>
                    <a:ext uri="{9D8B030D-6E8A-4147-A177-3AD203B41FA5}">
                      <a16:colId xmlns:a16="http://schemas.microsoft.com/office/drawing/2014/main" val="1712986889"/>
                    </a:ext>
                  </a:extLst>
                </a:gridCol>
                <a:gridCol w="1641023">
                  <a:extLst>
                    <a:ext uri="{9D8B030D-6E8A-4147-A177-3AD203B41FA5}">
                      <a16:colId xmlns:a16="http://schemas.microsoft.com/office/drawing/2014/main" val="830554297"/>
                    </a:ext>
                  </a:extLst>
                </a:gridCol>
                <a:gridCol w="1625013">
                  <a:extLst>
                    <a:ext uri="{9D8B030D-6E8A-4147-A177-3AD203B41FA5}">
                      <a16:colId xmlns:a16="http://schemas.microsoft.com/office/drawing/2014/main" val="2843825654"/>
                    </a:ext>
                  </a:extLst>
                </a:gridCol>
                <a:gridCol w="960599">
                  <a:extLst>
                    <a:ext uri="{9D8B030D-6E8A-4147-A177-3AD203B41FA5}">
                      <a16:colId xmlns:a16="http://schemas.microsoft.com/office/drawing/2014/main" val="3694609182"/>
                    </a:ext>
                  </a:extLst>
                </a:gridCol>
                <a:gridCol w="2353468">
                  <a:extLst>
                    <a:ext uri="{9D8B030D-6E8A-4147-A177-3AD203B41FA5}">
                      <a16:colId xmlns:a16="http://schemas.microsoft.com/office/drawing/2014/main" val="4150902754"/>
                    </a:ext>
                  </a:extLst>
                </a:gridCol>
                <a:gridCol w="1536958">
                  <a:extLst>
                    <a:ext uri="{9D8B030D-6E8A-4147-A177-3AD203B41FA5}">
                      <a16:colId xmlns:a16="http://schemas.microsoft.com/office/drawing/2014/main" val="1755653741"/>
                    </a:ext>
                  </a:extLst>
                </a:gridCol>
              </a:tblGrid>
              <a:tr h="195507">
                <a:tc>
                  <a:txBody>
                    <a:bodyPr/>
                    <a:lstStyle/>
                    <a:p>
                      <a:pPr algn="ctr" fontAlgn="b"/>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RF </a:t>
                      </a:r>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genenrator</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112927491"/>
                  </a:ext>
                </a:extLst>
              </a:tr>
              <a:tr h="195507">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Group</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Machine</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廠牌</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新細明體" panose="02020500000000000000" pitchFamily="18" charset="-120"/>
                          <a:ea typeface="新細明體" panose="02020500000000000000" pitchFamily="18" charset="-120"/>
                        </a:rPr>
                        <a:t>Process(W)</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新細明體" panose="02020500000000000000" pitchFamily="18" charset="-120"/>
                          <a:ea typeface="新細明體" panose="02020500000000000000" pitchFamily="18" charset="-120"/>
                        </a:rPr>
                        <a:t>Clean(W)</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廠牌型號</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zh-TW" altLang="en-US" sz="1400" b="0" i="0" u="none" strike="noStrike">
                          <a:solidFill>
                            <a:srgbClr val="000000"/>
                          </a:solidFill>
                          <a:effectLst/>
                          <a:latin typeface="新細明體" panose="02020500000000000000" pitchFamily="18" charset="-120"/>
                          <a:ea typeface="新細明體" panose="02020500000000000000" pitchFamily="18" charset="-120"/>
                        </a:rPr>
                        <a:t>頻率</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9504051"/>
                  </a:ext>
                </a:extLst>
              </a:tr>
              <a:tr h="195507">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PECVD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CVD-1,2,4,6,7,11</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150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2676331"/>
                  </a:ext>
                </a:extLst>
              </a:tr>
              <a:tr h="195507">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PECVD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CVD-3,5,9,10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375</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3647587"/>
                  </a:ext>
                </a:extLst>
              </a:tr>
              <a:tr h="224409">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WCVD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WCVD-1,2,</a:t>
                      </a:r>
                      <a:r>
                        <a:rPr lang="en-US" altLang="zh-TW" sz="1400" b="0" i="0" u="none" strike="noStrike" dirty="0" smtClean="0">
                          <a:solidFill>
                            <a:srgbClr val="000000"/>
                          </a:solidFill>
                          <a:effectLst/>
                          <a:latin typeface="新細明體" panose="02020500000000000000" pitchFamily="18" charset="-120"/>
                          <a:ea typeface="新細明體" panose="02020500000000000000" pitchFamily="18" charset="-120"/>
                        </a:rPr>
                        <a:t>3,</a:t>
                      </a:r>
                      <a:r>
                        <a:rPr lang="en-US" sz="1400" b="0" i="0" u="none" strike="noStrike" dirty="0" smtClean="0">
                          <a:solidFill>
                            <a:srgbClr val="000000"/>
                          </a:solidFill>
                          <a:effectLst/>
                          <a:latin typeface="新細明體" panose="02020500000000000000" pitchFamily="18" charset="-120"/>
                          <a:ea typeface="新細明體" panose="02020500000000000000" pitchFamily="18" charset="-120"/>
                        </a:rPr>
                        <a:t>4</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2000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AE RFG3000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3575883"/>
                  </a:ext>
                </a:extLst>
              </a:tr>
              <a:tr h="336613">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M2-1~6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Varian M2000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A2-Sputter etch</a:t>
                      </a:r>
                      <a:br>
                        <a:rPr lang="en-US" sz="1400" b="0" i="0" u="none" strike="noStrike">
                          <a:solidFill>
                            <a:srgbClr val="000000"/>
                          </a:solidFill>
                          <a:effectLst/>
                          <a:latin typeface="新細明體" panose="02020500000000000000" pitchFamily="18" charset="-120"/>
                          <a:ea typeface="新細明體" panose="02020500000000000000" pitchFamily="18" charset="-120"/>
                        </a:rPr>
                      </a:br>
                      <a:r>
                        <a:rPr lang="en-US" sz="1400" b="0" i="0" u="none" strike="noStrike">
                          <a:solidFill>
                            <a:srgbClr val="000000"/>
                          </a:solidFill>
                          <a:effectLst/>
                          <a:latin typeface="新細明體" panose="02020500000000000000" pitchFamily="18" charset="-120"/>
                          <a:ea typeface="新細明體" panose="02020500000000000000" pitchFamily="18" charset="-120"/>
                        </a:rPr>
                        <a:t>COMDEL CX-600S /  </a:t>
                      </a:r>
                      <a:br>
                        <a:rPr lang="en-US" sz="1400" b="0" i="0" u="none" strike="noStrike">
                          <a:solidFill>
                            <a:srgbClr val="000000"/>
                          </a:solidFill>
                          <a:effectLst/>
                          <a:latin typeface="新細明體" panose="02020500000000000000" pitchFamily="18" charset="-120"/>
                          <a:ea typeface="新細明體" panose="02020500000000000000" pitchFamily="18" charset="-120"/>
                        </a:rPr>
                      </a:br>
                      <a:r>
                        <a:rPr lang="en-US" sz="1400" b="0" i="0" u="none" strike="noStrike">
                          <a:solidFill>
                            <a:srgbClr val="000000"/>
                          </a:solidFill>
                          <a:effectLst/>
                          <a:latin typeface="新細明體" panose="02020500000000000000" pitchFamily="18" charset="-120"/>
                          <a:ea typeface="新細明體" panose="02020500000000000000" pitchFamily="18" charset="-120"/>
                        </a:rPr>
                        <a:t>RFPP RF5S</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7844571"/>
                  </a:ext>
                </a:extLst>
              </a:tr>
              <a:tr h="239709">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M2-7,10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Varian M2i</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496331"/>
                  </a:ext>
                </a:extLst>
              </a:tr>
              <a:tr h="473140">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PVD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M2-8,9,11,12,13</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Apply </a:t>
                      </a:r>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Endura</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第一</a:t>
                      </a:r>
                      <a:r>
                        <a:rPr lang="zh-TW" altLang="en-US" sz="1400" b="0" i="0" u="none" strike="noStrike" dirty="0" smtClean="0">
                          <a:solidFill>
                            <a:srgbClr val="000000"/>
                          </a:solidFill>
                          <a:effectLst/>
                          <a:latin typeface="新細明體" panose="02020500000000000000" pitchFamily="18" charset="-120"/>
                          <a:ea typeface="新細明體" panose="02020500000000000000" pitchFamily="18" charset="-120"/>
                        </a:rPr>
                        <a:t>級</a:t>
                      </a:r>
                      <a:r>
                        <a:rPr lang="en-US" altLang="zh-TW" sz="1400" b="0" i="0" u="none" strike="noStrike" dirty="0" smtClean="0">
                          <a:solidFill>
                            <a:srgbClr val="000000"/>
                          </a:solidFill>
                          <a:effectLst/>
                          <a:latin typeface="新細明體" panose="02020500000000000000" pitchFamily="18" charset="-120"/>
                          <a:ea typeface="新細明體" panose="02020500000000000000" pitchFamily="18" charset="-120"/>
                        </a:rPr>
                        <a:t>125</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
                      </a:r>
                      <a:b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第二級  </a:t>
                      </a:r>
                      <a:r>
                        <a:rPr lang="en-US" altLang="zh-TW" sz="1400" b="0" i="0" u="none" strike="noStrike" dirty="0" smtClean="0">
                          <a:solidFill>
                            <a:srgbClr val="000000"/>
                          </a:solidFill>
                          <a:effectLst/>
                          <a:latin typeface="新細明體" panose="02020500000000000000" pitchFamily="18" charset="-120"/>
                          <a:ea typeface="新細明體" panose="02020500000000000000" pitchFamily="18" charset="-120"/>
                        </a:rPr>
                        <a:t>375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CHC -Sputter etch</a:t>
                      </a:r>
                      <a:br>
                        <a:rPr lang="en-US" sz="14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第一級  </a:t>
                      </a:r>
                      <a:r>
                        <a:rPr lang="en-US" sz="1400" b="0" i="0" u="none" strike="noStrike" dirty="0">
                          <a:solidFill>
                            <a:srgbClr val="000000"/>
                          </a:solidFill>
                          <a:effectLst/>
                          <a:latin typeface="新細明體" panose="02020500000000000000" pitchFamily="18" charset="-120"/>
                          <a:ea typeface="新細明體" panose="02020500000000000000" pitchFamily="18" charset="-120"/>
                        </a:rPr>
                        <a:t>COMDEL CPS1001S</a:t>
                      </a:r>
                      <a:br>
                        <a:rPr lang="en-US" sz="14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第二級  </a:t>
                      </a:r>
                      <a:r>
                        <a:rPr lang="en-US" sz="1400" b="0" i="0" u="none" strike="noStrike" dirty="0">
                          <a:solidFill>
                            <a:srgbClr val="000000"/>
                          </a:solidFill>
                          <a:effectLst/>
                          <a:latin typeface="新細明體" panose="02020500000000000000" pitchFamily="18" charset="-120"/>
                          <a:ea typeface="新細明體" panose="02020500000000000000" pitchFamily="18" charset="-120"/>
                        </a:rPr>
                        <a:t>RFPP LF10A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第一</a:t>
                      </a:r>
                      <a:r>
                        <a:rPr lang="zh-TW" altLang="en-US" sz="1400" b="0" i="0" u="none" strike="noStrike" dirty="0" smtClean="0">
                          <a:solidFill>
                            <a:srgbClr val="000000"/>
                          </a:solidFill>
                          <a:effectLst/>
                          <a:latin typeface="新細明體" panose="02020500000000000000" pitchFamily="18" charset="-120"/>
                          <a:ea typeface="新細明體" panose="02020500000000000000" pitchFamily="18" charset="-120"/>
                        </a:rPr>
                        <a:t>級</a:t>
                      </a:r>
                      <a:r>
                        <a:rPr lang="en-US" altLang="zh-TW" sz="1400" b="0" i="0" u="none" strike="noStrike" dirty="0" smtClean="0">
                          <a:solidFill>
                            <a:srgbClr val="000000"/>
                          </a:solidFill>
                          <a:effectLst/>
                          <a:latin typeface="新細明體" panose="02020500000000000000" pitchFamily="18" charset="-120"/>
                          <a:ea typeface="新細明體" panose="02020500000000000000" pitchFamily="18" charset="-120"/>
                        </a:rPr>
                        <a:t>13.56MHz  </a:t>
                      </a:r>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
                      </a:r>
                      <a:b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b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第二級  </a:t>
                      </a:r>
                      <a:r>
                        <a:rPr lang="en-US" altLang="zh-TW" sz="1400" b="0" i="0" u="none" strike="noStrike" dirty="0" smtClean="0">
                          <a:solidFill>
                            <a:srgbClr val="000000"/>
                          </a:solidFill>
                          <a:effectLst/>
                          <a:latin typeface="新細明體" panose="02020500000000000000" pitchFamily="18" charset="-120"/>
                          <a:ea typeface="新細明體" panose="02020500000000000000" pitchFamily="18" charset="-120"/>
                        </a:rPr>
                        <a:t>400KHz</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4629743"/>
                  </a:ext>
                </a:extLst>
              </a:tr>
              <a:tr h="195507">
                <a:tc>
                  <a:txBody>
                    <a:bodyPr/>
                    <a:lstStyle/>
                    <a:p>
                      <a:pPr algn="ctr" fontAlgn="b"/>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Wsix</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WSIX-1,2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Apply Centure 5200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300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6797932"/>
                  </a:ext>
                </a:extLst>
              </a:tr>
              <a:tr h="195507">
                <a:tc rowSpan="6">
                  <a:txBody>
                    <a:bodyPr/>
                    <a:lstStyle/>
                    <a:p>
                      <a:pPr algn="ctr"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OE</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OE-1,2,3,6,7</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Apply P5000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250~550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 ENI  OEM-12B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5430606"/>
                  </a:ext>
                </a:extLst>
              </a:tr>
              <a:tr h="195507">
                <a:tc vMerge="1">
                  <a:txBody>
                    <a:bodyPr/>
                    <a:lstStyle/>
                    <a:p>
                      <a:endParaRPr lang="zh-TW" altLang="en-US"/>
                    </a:p>
                  </a:txBody>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OE-4,5,8,9,10,11,12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ASIQ</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700/600/400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altLang="zh-TW" sz="1400" b="0" i="0" u="none" strike="noStrike" dirty="0">
                          <a:solidFill>
                            <a:srgbClr val="000000"/>
                          </a:solidFill>
                          <a:effectLst/>
                          <a:latin typeface="新細明體" panose="02020500000000000000" pitchFamily="18" charset="-120"/>
                          <a:ea typeface="新細明體" panose="02020500000000000000" pitchFamily="18" charset="-120"/>
                        </a:rPr>
                        <a:t>500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0912186"/>
                  </a:ext>
                </a:extLst>
              </a:tr>
              <a:tr h="195507">
                <a:tc vMerge="1">
                  <a:txBody>
                    <a:bodyPr/>
                    <a:lstStyle/>
                    <a:p>
                      <a:endParaRPr lang="zh-TW" altLang="en-US"/>
                    </a:p>
                  </a:txBody>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OE-13,14</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LAM 9500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200 ~ 700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7204821"/>
                  </a:ext>
                </a:extLst>
              </a:tr>
              <a:tr h="195507">
                <a:tc vMerge="1">
                  <a:txBody>
                    <a:bodyPr/>
                    <a:lstStyle/>
                    <a:p>
                      <a:endParaRPr lang="zh-TW" altLang="en-US"/>
                    </a:p>
                  </a:txBody>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OE-15, 16, 17 </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TEL UNITY-85DD</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600 ~ 1650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ENI OEM-25B</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754102"/>
                  </a:ext>
                </a:extLst>
              </a:tr>
              <a:tr h="195507">
                <a:tc vMerge="1">
                  <a:txBody>
                    <a:bodyPr/>
                    <a:lstStyle/>
                    <a:p>
                      <a:endParaRPr lang="zh-TW" altLang="en-US"/>
                    </a:p>
                  </a:txBody>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OE-18, 20, 21</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LAM 4520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70 ~ 800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PDW-2200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1901896"/>
                  </a:ext>
                </a:extLst>
              </a:tr>
              <a:tr h="195507">
                <a:tc vMerge="1">
                  <a:txBody>
                    <a:bodyPr/>
                    <a:lstStyle/>
                    <a:p>
                      <a:endParaRPr lang="zh-TW" altLang="en-US"/>
                    </a:p>
                  </a:txBody>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OE-19</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新細明體" panose="02020500000000000000" pitchFamily="18" charset="-120"/>
                          <a:ea typeface="新細明體" panose="02020500000000000000" pitchFamily="18" charset="-120"/>
                        </a:rPr>
                        <a:t>LAM 4720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400" b="0" i="0" u="none" strike="noStrike">
                          <a:solidFill>
                            <a:srgbClr val="000000"/>
                          </a:solidFill>
                          <a:effectLst/>
                          <a:latin typeface="新細明體" panose="02020500000000000000" pitchFamily="18" charset="-120"/>
                          <a:ea typeface="新細明體" panose="02020500000000000000" pitchFamily="18" charset="-120"/>
                        </a:rPr>
                        <a:t>200 ~ 600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NA</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AE1250</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新細明體" panose="02020500000000000000" pitchFamily="18" charset="-120"/>
                          <a:ea typeface="新細明體" panose="02020500000000000000" pitchFamily="18" charset="-120"/>
                        </a:rPr>
                        <a:t>13.56MHz</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9425235"/>
                  </a:ext>
                </a:extLst>
              </a:tr>
            </a:tbl>
          </a:graphicData>
        </a:graphic>
      </p:graphicFrame>
    </p:spTree>
    <p:extLst>
      <p:ext uri="{BB962C8B-B14F-4D97-AF65-F5344CB8AC3E}">
        <p14:creationId xmlns:p14="http://schemas.microsoft.com/office/powerpoint/2010/main" val="1841522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RF generator :</a:t>
            </a:r>
            <a:r>
              <a:rPr lang="zh-TW" altLang="en-US" dirty="0" smtClean="0"/>
              <a:t> </a:t>
            </a:r>
            <a:r>
              <a:rPr lang="en-US" altLang="zh-TW" dirty="0" smtClean="0"/>
              <a:t>Plasma(</a:t>
            </a:r>
            <a:r>
              <a:rPr lang="zh-TW" altLang="en-US" dirty="0" smtClean="0"/>
              <a:t>電</a:t>
            </a:r>
            <a:r>
              <a:rPr lang="zh-TW" altLang="en-US" dirty="0"/>
              <a:t>漿</a:t>
            </a:r>
            <a:r>
              <a:rPr lang="en-US" altLang="zh-TW" dirty="0" smtClean="0"/>
              <a:t>)</a:t>
            </a:r>
            <a:r>
              <a:rPr lang="zh-TW" altLang="en-US" dirty="0" smtClean="0"/>
              <a:t>產生器</a:t>
            </a:r>
            <a:r>
              <a:rPr lang="en-US" altLang="zh-TW" dirty="0" smtClean="0"/>
              <a:t>, 13.56MHz</a:t>
            </a:r>
          </a:p>
          <a:p>
            <a:pPr lvl="1"/>
            <a:r>
              <a:rPr lang="en-US" altLang="zh-TW" dirty="0" smtClean="0"/>
              <a:t>Process:	S300</a:t>
            </a:r>
            <a:r>
              <a:rPr lang="zh-TW" altLang="en-US" dirty="0" smtClean="0"/>
              <a:t> 沉積</a:t>
            </a:r>
            <a:r>
              <a:rPr lang="en-US" altLang="zh-TW" dirty="0" smtClean="0"/>
              <a:t>, S500 </a:t>
            </a:r>
            <a:r>
              <a:rPr lang="zh-TW" altLang="en-US" dirty="0" smtClean="0"/>
              <a:t>蝕刻</a:t>
            </a:r>
            <a:endParaRPr lang="en-US" altLang="zh-TW" dirty="0" smtClean="0"/>
          </a:p>
          <a:p>
            <a:pPr lvl="1"/>
            <a:r>
              <a:rPr lang="en-US" altLang="zh-TW" dirty="0" smtClean="0"/>
              <a:t>Clean:	S200/S300/S500 </a:t>
            </a:r>
            <a:r>
              <a:rPr lang="zh-TW" altLang="en-US" dirty="0" smtClean="0"/>
              <a:t>清潔 </a:t>
            </a:r>
            <a:r>
              <a:rPr lang="en-US" altLang="zh-TW" dirty="0" smtClean="0"/>
              <a:t>chamber</a:t>
            </a:r>
          </a:p>
          <a:p>
            <a:endParaRPr lang="en-US" altLang="zh-TW" dirty="0" smtClean="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7</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RF generator</a:t>
            </a:r>
            <a:endParaRPr lang="zh-TW" altLang="en-US" dirty="0"/>
          </a:p>
        </p:txBody>
      </p:sp>
      <p:pic>
        <p:nvPicPr>
          <p:cNvPr id="6" name="Picture 268"/>
          <p:cNvPicPr>
            <a:picLocks noChangeAspect="1" noChangeArrowheads="1"/>
          </p:cNvPicPr>
          <p:nvPr/>
        </p:nvPicPr>
        <p:blipFill rotWithShape="1">
          <a:blip r:embed="rId3">
            <a:extLst>
              <a:ext uri="{28A0092B-C50C-407E-A947-70E740481C1C}">
                <a14:useLocalDpi xmlns:a14="http://schemas.microsoft.com/office/drawing/2010/main" val="0"/>
              </a:ext>
            </a:extLst>
          </a:blip>
          <a:srcRect r="10759"/>
          <a:stretch/>
        </p:blipFill>
        <p:spPr bwMode="auto">
          <a:xfrm>
            <a:off x="768453" y="2385767"/>
            <a:ext cx="3268710" cy="296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028"/>
          <p:cNvSpPr txBox="1">
            <a:spLocks noChangeArrowheads="1"/>
          </p:cNvSpPr>
          <p:nvPr/>
        </p:nvSpPr>
        <p:spPr bwMode="auto">
          <a:xfrm>
            <a:off x="869495" y="2380046"/>
            <a:ext cx="1046791" cy="338554"/>
          </a:xfrm>
          <a:prstGeom prst="rect">
            <a:avLst/>
          </a:prstGeom>
          <a:solidFill>
            <a:schemeClr val="bg2"/>
          </a:solidFill>
          <a:ln>
            <a:noFill/>
          </a:ln>
          <a:effectLst/>
        </p:spPr>
        <p:txBody>
          <a:bodyPr wrap="square">
            <a:spAutoFit/>
          </a:bodyPr>
          <a:lstStyle>
            <a:defPPr>
              <a:defRPr lang="zh-TW"/>
            </a:defPPr>
            <a:lvl1pPr algn="ctr" eaLnBrk="1" hangingPunct="1">
              <a:defRPr sz="1600" b="1">
                <a:ea typeface="微軟正黑體" panose="020B0604030504040204" pitchFamily="34" charset="-120"/>
                <a:cs typeface="Arial" pitchFamily="34" charset="0"/>
              </a:defRPr>
            </a:lvl1pPr>
            <a:lvl2pPr marL="742950" indent="-285750" algn="ctr">
              <a:defRPr sz="3200" b="1">
                <a:latin typeface="Times New Roman" panose="02020603050405020304" pitchFamily="18" charset="0"/>
                <a:ea typeface="標楷體" panose="03000509000000000000" pitchFamily="65" charset="-120"/>
              </a:defRPr>
            </a:lvl2pPr>
            <a:lvl3pPr marL="1143000" indent="-228600" algn="ctr">
              <a:defRPr sz="3200" b="1">
                <a:latin typeface="Times New Roman" panose="02020603050405020304" pitchFamily="18" charset="0"/>
                <a:ea typeface="標楷體" panose="03000509000000000000" pitchFamily="65" charset="-120"/>
              </a:defRPr>
            </a:lvl3pPr>
            <a:lvl4pPr marL="1600200" indent="-228600" algn="ctr">
              <a:defRPr sz="3200" b="1">
                <a:latin typeface="Times New Roman" panose="02020603050405020304" pitchFamily="18" charset="0"/>
                <a:ea typeface="標楷體" panose="03000509000000000000" pitchFamily="65" charset="-120"/>
              </a:defRPr>
            </a:lvl4pPr>
            <a:lvl5pPr marL="2057400" indent="-228600" algn="ctr">
              <a:defRPr sz="3200" b="1">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200" b="1">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200" b="1">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200" b="1">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200" b="1">
                <a:latin typeface="Times New Roman" panose="02020603050405020304" pitchFamily="18" charset="0"/>
                <a:ea typeface="標楷體" panose="03000509000000000000" pitchFamily="65" charset="-120"/>
              </a:defRPr>
            </a:lvl9pPr>
          </a:lstStyle>
          <a:p>
            <a:r>
              <a:rPr lang="en-US" altLang="zh-TW" dirty="0" smtClean="0"/>
              <a:t>Chamber</a:t>
            </a:r>
            <a:endParaRPr lang="en-US" altLang="zh-TW" dirty="0"/>
          </a:p>
        </p:txBody>
      </p:sp>
      <p:pic>
        <p:nvPicPr>
          <p:cNvPr id="5" name="圖片 4"/>
          <p:cNvPicPr>
            <a:picLocks noChangeAspect="1"/>
          </p:cNvPicPr>
          <p:nvPr/>
        </p:nvPicPr>
        <p:blipFill>
          <a:blip r:embed="rId4"/>
          <a:stretch>
            <a:fillRect/>
          </a:stretch>
        </p:blipFill>
        <p:spPr>
          <a:xfrm>
            <a:off x="4188646" y="2378858"/>
            <a:ext cx="2600346" cy="1876000"/>
          </a:xfrm>
          <a:prstGeom prst="rect">
            <a:avLst/>
          </a:prstGeom>
        </p:spPr>
      </p:pic>
      <p:pic>
        <p:nvPicPr>
          <p:cNvPr id="10" name="Picture 8" descr="C:\Users\cphung0\Desktop\New folder (11)\IMG_526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8645" y="4361219"/>
            <a:ext cx="2600346" cy="186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Users\cphung0\Desktop\New folder (11)\IMG_526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2819" y="4369844"/>
            <a:ext cx="2600346" cy="186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p:cNvPicPr>
            <a:picLocks noChangeAspect="1"/>
          </p:cNvPicPr>
          <p:nvPr/>
        </p:nvPicPr>
        <p:blipFill>
          <a:blip r:embed="rId7"/>
          <a:stretch>
            <a:fillRect/>
          </a:stretch>
        </p:blipFill>
        <p:spPr>
          <a:xfrm>
            <a:off x="9539898" y="4361217"/>
            <a:ext cx="2600346" cy="1869091"/>
          </a:xfrm>
          <a:prstGeom prst="rect">
            <a:avLst/>
          </a:prstGeom>
        </p:spPr>
      </p:pic>
    </p:spTree>
    <p:extLst>
      <p:ext uri="{BB962C8B-B14F-4D97-AF65-F5344CB8AC3E}">
        <p14:creationId xmlns:p14="http://schemas.microsoft.com/office/powerpoint/2010/main" val="1429188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RF generator :</a:t>
            </a:r>
            <a:r>
              <a:rPr lang="zh-TW" altLang="en-US" dirty="0" smtClean="0"/>
              <a:t> </a:t>
            </a:r>
            <a:r>
              <a:rPr lang="en-US" altLang="zh-TW" dirty="0" smtClean="0"/>
              <a:t>Plasma(</a:t>
            </a:r>
            <a:r>
              <a:rPr lang="zh-TW" altLang="en-US" dirty="0" smtClean="0"/>
              <a:t>電</a:t>
            </a:r>
            <a:r>
              <a:rPr lang="zh-TW" altLang="en-US" dirty="0"/>
              <a:t>漿</a:t>
            </a:r>
            <a:r>
              <a:rPr lang="en-US" altLang="zh-TW" dirty="0" smtClean="0"/>
              <a:t>)</a:t>
            </a:r>
            <a:r>
              <a:rPr lang="zh-TW" altLang="en-US" dirty="0" smtClean="0"/>
              <a:t>產生器</a:t>
            </a:r>
            <a:r>
              <a:rPr lang="en-US" altLang="zh-TW" dirty="0" smtClean="0"/>
              <a:t>, 13.56MHz</a:t>
            </a:r>
          </a:p>
          <a:p>
            <a:endParaRPr lang="en-US" altLang="zh-TW" dirty="0" smtClean="0"/>
          </a:p>
          <a:p>
            <a:r>
              <a:rPr lang="zh-TW" altLang="en-US" dirty="0" smtClean="0"/>
              <a:t>日常的應用</a:t>
            </a:r>
            <a:r>
              <a:rPr lang="en-US" altLang="zh-TW" dirty="0" smtClean="0"/>
              <a:t>:</a:t>
            </a:r>
            <a:r>
              <a:rPr lang="zh-TW" altLang="en-US" dirty="0" smtClean="0"/>
              <a:t> 日光燈</a:t>
            </a:r>
            <a:endParaRPr lang="en-US" altLang="zh-TW" dirty="0" smtClean="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8</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en-US" altLang="zh-TW" dirty="0"/>
              <a:t>RF generator</a:t>
            </a:r>
            <a:endParaRPr lang="zh-TW" altLang="en-US" dirty="0"/>
          </a:p>
        </p:txBody>
      </p:sp>
      <p:pic>
        <p:nvPicPr>
          <p:cNvPr id="5" name="圖片 4"/>
          <p:cNvPicPr>
            <a:picLocks noChangeAspect="1"/>
          </p:cNvPicPr>
          <p:nvPr/>
        </p:nvPicPr>
        <p:blipFill>
          <a:blip r:embed="rId3"/>
          <a:stretch>
            <a:fillRect/>
          </a:stretch>
        </p:blipFill>
        <p:spPr>
          <a:xfrm>
            <a:off x="942767" y="2592838"/>
            <a:ext cx="4156675" cy="2981173"/>
          </a:xfrm>
          <a:prstGeom prst="rect">
            <a:avLst/>
          </a:prstGeom>
        </p:spPr>
      </p:pic>
      <p:pic>
        <p:nvPicPr>
          <p:cNvPr id="6" name="圖片 5"/>
          <p:cNvPicPr>
            <a:picLocks noChangeAspect="1"/>
          </p:cNvPicPr>
          <p:nvPr/>
        </p:nvPicPr>
        <p:blipFill>
          <a:blip r:embed="rId4"/>
          <a:stretch>
            <a:fillRect/>
          </a:stretch>
        </p:blipFill>
        <p:spPr>
          <a:xfrm>
            <a:off x="5516105" y="2636177"/>
            <a:ext cx="5911082" cy="2805259"/>
          </a:xfrm>
          <a:prstGeom prst="rect">
            <a:avLst/>
          </a:prstGeom>
        </p:spPr>
      </p:pic>
      <p:sp>
        <p:nvSpPr>
          <p:cNvPr id="7" name="矩形 6"/>
          <p:cNvSpPr/>
          <p:nvPr/>
        </p:nvSpPr>
        <p:spPr>
          <a:xfrm>
            <a:off x="869576" y="5755114"/>
            <a:ext cx="7153836" cy="461665"/>
          </a:xfrm>
          <a:prstGeom prst="rect">
            <a:avLst/>
          </a:prstGeom>
        </p:spPr>
        <p:txBody>
          <a:bodyPr wrap="square">
            <a:spAutoFit/>
          </a:bodyPr>
          <a:lstStyle/>
          <a:p>
            <a:r>
              <a:rPr lang="zh-TW" altLang="en-US" sz="1200" dirty="0">
                <a:hlinkClick r:id="rId5"/>
              </a:rPr>
              <a:t>https://zh.wikipedia.org/wiki/%E8%9E%A2%E5%85%89%E7%87%</a:t>
            </a:r>
            <a:r>
              <a:rPr lang="zh-TW" altLang="en-US" sz="1200" dirty="0" smtClean="0">
                <a:hlinkClick r:id="rId5"/>
              </a:rPr>
              <a:t>88</a:t>
            </a:r>
            <a:endParaRPr lang="en-US" altLang="zh-TW" sz="1200" dirty="0" smtClean="0"/>
          </a:p>
          <a:p>
            <a:endParaRPr lang="zh-TW" altLang="en-US" sz="1200" dirty="0"/>
          </a:p>
        </p:txBody>
      </p:sp>
    </p:spTree>
    <p:extLst>
      <p:ext uri="{BB962C8B-B14F-4D97-AF65-F5344CB8AC3E}">
        <p14:creationId xmlns:p14="http://schemas.microsoft.com/office/powerpoint/2010/main" val="3573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b="0" dirty="0"/>
              <a:t>在我們日常生活中的所使用的日光燈就是電漿的應用，燈管內充滿了低壓氬氣或氬氖混合氣體及水銀蒸氣，而在玻璃螢光管的內側表面塗上一層螢光物質，在燈管的兩端設有由</a:t>
            </a:r>
            <a:r>
              <a:rPr lang="zh-TW" altLang="en-US" b="0" dirty="0">
                <a:hlinkClick r:id="rId3" tooltip="鎢"/>
              </a:rPr>
              <a:t>鎢</a:t>
            </a:r>
            <a:r>
              <a:rPr lang="zh-TW" altLang="en-US" b="0" dirty="0"/>
              <a:t>製成的燈絲線圈。當通電之後，電流會通過燈絲加熱並且釋放出</a:t>
            </a:r>
            <a:r>
              <a:rPr lang="zh-TW" altLang="en-US" b="0" dirty="0">
                <a:hlinkClick r:id="rId4" tooltip="電子"/>
              </a:rPr>
              <a:t>電子</a:t>
            </a:r>
            <a:r>
              <a:rPr lang="zh-TW" altLang="en-US" b="0" dirty="0"/>
              <a:t>，電子會把管內氣體變成電漿（</a:t>
            </a:r>
            <a:r>
              <a:rPr lang="en-US" altLang="zh-TW" b="0" dirty="0"/>
              <a:t>plasma</a:t>
            </a:r>
            <a:r>
              <a:rPr lang="zh-TW" altLang="en-US" b="0" dirty="0"/>
              <a:t>），並讓日光燈管內的電流加大，當兩組燈絲間的電壓超過一定值之後燈管開始產生放電，使水銀蒸氣發出紫外線，燈管內側表面的螢光物質會吸收紫外線，並釋放出可見光</a:t>
            </a:r>
            <a:r>
              <a:rPr lang="zh-TW" altLang="en-US" b="0" dirty="0" smtClean="0"/>
              <a:t>。</a:t>
            </a:r>
            <a:endParaRPr lang="en-US" altLang="zh-TW" dirty="0" smtClean="0"/>
          </a:p>
        </p:txBody>
      </p:sp>
      <p:sp>
        <p:nvSpPr>
          <p:cNvPr id="3" name="投影片編號版面配置區 2"/>
          <p:cNvSpPr>
            <a:spLocks noGrp="1"/>
          </p:cNvSpPr>
          <p:nvPr>
            <p:ph type="sldNum" sz="quarter" idx="10"/>
          </p:nvPr>
        </p:nvSpPr>
        <p:spPr/>
        <p:txBody>
          <a:bodyPr/>
          <a:lstStyle/>
          <a:p>
            <a:pPr>
              <a:defRPr/>
            </a:pPr>
            <a:fld id="{459FC9CB-BEB9-4AC7-AA67-25DD87166686}" type="slidenum">
              <a:rPr lang="zh-TW" altLang="en-US" smtClean="0">
                <a:solidFill>
                  <a:prstClr val="white">
                    <a:lumMod val="65000"/>
                  </a:prstClr>
                </a:solidFill>
              </a:rPr>
              <a:pPr>
                <a:defRPr/>
              </a:pPr>
              <a:t>9</a:t>
            </a:fld>
            <a:endParaRPr lang="zh-TW" altLang="en-US" dirty="0">
              <a:solidFill>
                <a:prstClr val="white">
                  <a:lumMod val="65000"/>
                </a:prstClr>
              </a:solidFill>
            </a:endParaRPr>
          </a:p>
        </p:txBody>
      </p:sp>
      <p:sp>
        <p:nvSpPr>
          <p:cNvPr id="4" name="標題 3"/>
          <p:cNvSpPr>
            <a:spLocks noGrp="1"/>
          </p:cNvSpPr>
          <p:nvPr>
            <p:ph type="title"/>
          </p:nvPr>
        </p:nvSpPr>
        <p:spPr/>
        <p:txBody>
          <a:bodyPr/>
          <a:lstStyle/>
          <a:p>
            <a:r>
              <a:rPr lang="zh-TW" altLang="en-US" dirty="0"/>
              <a:t>日常的應用</a:t>
            </a:r>
            <a:r>
              <a:rPr lang="en-US" altLang="zh-TW" dirty="0"/>
              <a:t>:</a:t>
            </a:r>
            <a:r>
              <a:rPr lang="zh-TW" altLang="en-US" dirty="0"/>
              <a:t> 日光燈</a:t>
            </a:r>
            <a:endParaRPr lang="en-US" altLang="zh-TW" dirty="0"/>
          </a:p>
        </p:txBody>
      </p:sp>
      <p:pic>
        <p:nvPicPr>
          <p:cNvPr id="6" name="圖片 5"/>
          <p:cNvPicPr>
            <a:picLocks noChangeAspect="1"/>
          </p:cNvPicPr>
          <p:nvPr/>
        </p:nvPicPr>
        <p:blipFill>
          <a:blip r:embed="rId5"/>
          <a:stretch>
            <a:fillRect/>
          </a:stretch>
        </p:blipFill>
        <p:spPr>
          <a:xfrm>
            <a:off x="3268887" y="2774293"/>
            <a:ext cx="5911082" cy="2805259"/>
          </a:xfrm>
          <a:prstGeom prst="rect">
            <a:avLst/>
          </a:prstGeom>
        </p:spPr>
      </p:pic>
      <p:sp>
        <p:nvSpPr>
          <p:cNvPr id="7" name="矩形 6"/>
          <p:cNvSpPr/>
          <p:nvPr/>
        </p:nvSpPr>
        <p:spPr>
          <a:xfrm>
            <a:off x="3157850" y="5621760"/>
            <a:ext cx="7061914" cy="461665"/>
          </a:xfrm>
          <a:prstGeom prst="rect">
            <a:avLst/>
          </a:prstGeom>
        </p:spPr>
        <p:txBody>
          <a:bodyPr wrap="square">
            <a:spAutoFit/>
          </a:bodyPr>
          <a:lstStyle/>
          <a:p>
            <a:r>
              <a:rPr lang="en-US" altLang="zh-TW" sz="1200" dirty="0">
                <a:hlinkClick r:id="rId6"/>
              </a:rPr>
              <a:t>https://</a:t>
            </a:r>
            <a:r>
              <a:rPr lang="en-US" altLang="zh-TW" sz="1200" dirty="0" smtClean="0">
                <a:hlinkClick r:id="rId6"/>
              </a:rPr>
              <a:t>www.narlabs.org.tw/xcscience/cont?xsmsid=0I148638629329404252&amp;sid=0J123382852944198982</a:t>
            </a:r>
            <a:endParaRPr lang="en-US" altLang="zh-TW" sz="1200" dirty="0" smtClean="0"/>
          </a:p>
          <a:p>
            <a:endParaRPr lang="en-US" altLang="zh-TW" sz="1200" dirty="0" smtClean="0"/>
          </a:p>
        </p:txBody>
      </p:sp>
    </p:spTree>
    <p:extLst>
      <p:ext uri="{BB962C8B-B14F-4D97-AF65-F5344CB8AC3E}">
        <p14:creationId xmlns:p14="http://schemas.microsoft.com/office/powerpoint/2010/main" val="2659737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9778</TotalTime>
  <Words>2498</Words>
  <Application>Microsoft Office PowerPoint</Application>
  <PresentationFormat>寬螢幕</PresentationFormat>
  <Paragraphs>922</Paragraphs>
  <Slides>23</Slides>
  <Notes>14</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4</vt:i4>
      </vt:variant>
      <vt:variant>
        <vt:lpstr>投影片標題</vt:lpstr>
      </vt:variant>
      <vt:variant>
        <vt:i4>23</vt:i4>
      </vt:variant>
    </vt:vector>
  </HeadingPairs>
  <TitlesOfParts>
    <vt:vector size="39" baseType="lpstr">
      <vt:lpstr>等线</vt:lpstr>
      <vt:lpstr>游ゴシック</vt:lpstr>
      <vt:lpstr>細明體</vt:lpstr>
      <vt:lpstr>微軟正黑體</vt:lpstr>
      <vt:lpstr>新細明體</vt:lpstr>
      <vt:lpstr>標楷體</vt:lpstr>
      <vt:lpstr>Arial</vt:lpstr>
      <vt:lpstr>Calibri</vt:lpstr>
      <vt:lpstr>Symbol</vt:lpstr>
      <vt:lpstr>Times New Roman</vt:lpstr>
      <vt:lpstr>Wingdings</vt:lpstr>
      <vt:lpstr>Office Theme</vt:lpstr>
      <vt:lpstr>Equation</vt:lpstr>
      <vt:lpstr>方程式</vt:lpstr>
      <vt:lpstr>Acrobat Document</vt:lpstr>
      <vt:lpstr>Presentation</vt:lpstr>
      <vt:lpstr>FAB附屬設備專業訓練 RF generator &amp; Vacuum pump</vt:lpstr>
      <vt:lpstr>RF generator &amp; Vacuum pump</vt:lpstr>
      <vt:lpstr>半導體- SiO2</vt:lpstr>
      <vt:lpstr>半導體- SiO2</vt:lpstr>
      <vt:lpstr>RF generator &amp; Vacuum pump</vt:lpstr>
      <vt:lpstr>RF generator</vt:lpstr>
      <vt:lpstr>RF generator</vt:lpstr>
      <vt:lpstr>RF generator</vt:lpstr>
      <vt:lpstr>日常的應用: 日光燈</vt:lpstr>
      <vt:lpstr>電漿(Plasma)</vt:lpstr>
      <vt:lpstr>電漿(Plasma)</vt:lpstr>
      <vt:lpstr>Vacuum pump</vt:lpstr>
      <vt:lpstr>Vacuum pump</vt:lpstr>
      <vt:lpstr>真空(Vacuum)</vt:lpstr>
      <vt:lpstr>真空(Vacuum)</vt:lpstr>
      <vt:lpstr>真空(Vacuum)</vt:lpstr>
      <vt:lpstr>Vacuum pump</vt:lpstr>
      <vt:lpstr>Vacuum pump</vt:lpstr>
      <vt:lpstr>RF Generator</vt:lpstr>
      <vt:lpstr>RF Generator</vt:lpstr>
      <vt:lpstr>Dry pump</vt:lpstr>
      <vt:lpstr>Turbo pump</vt:lpstr>
      <vt:lpstr>Cryo pump</vt:lpstr>
    </vt:vector>
  </TitlesOfParts>
  <Company>Nuvoton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 Photo Layer Daily Output</dc:title>
  <dc:creator>SHCheng@nuvoton.com</dc:creator>
  <cp:lastModifiedBy>S320 SHCheng</cp:lastModifiedBy>
  <cp:revision>214</cp:revision>
  <cp:lastPrinted>2022-11-09T02:59:38Z</cp:lastPrinted>
  <dcterms:created xsi:type="dcterms:W3CDTF">2021-06-07T08:53:50Z</dcterms:created>
  <dcterms:modified xsi:type="dcterms:W3CDTF">2022-11-23T23:31:20Z</dcterms:modified>
</cp:coreProperties>
</file>